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60" r:id="rId5"/>
    <p:sldId id="257" r:id="rId6"/>
    <p:sldId id="259" r:id="rId7"/>
    <p:sldId id="261" r:id="rId8"/>
    <p:sldId id="262" r:id="rId9"/>
    <p:sldId id="282" r:id="rId10"/>
    <p:sldId id="263" r:id="rId11"/>
    <p:sldId id="264" r:id="rId12"/>
    <p:sldId id="265" r:id="rId13"/>
    <p:sldId id="266" r:id="rId14"/>
    <p:sldId id="267" r:id="rId15"/>
    <p:sldId id="270" r:id="rId16"/>
    <p:sldId id="271" r:id="rId17"/>
    <p:sldId id="272" r:id="rId18"/>
    <p:sldId id="273" r:id="rId19"/>
    <p:sldId id="274" r:id="rId20"/>
    <p:sldId id="275" r:id="rId21"/>
    <p:sldId id="284" r:id="rId22"/>
    <p:sldId id="283" r:id="rId23"/>
    <p:sldId id="276" r:id="rId24"/>
    <p:sldId id="285" r:id="rId25"/>
    <p:sldId id="286" r:id="rId26"/>
    <p:sldId id="293" r:id="rId27"/>
    <p:sldId id="294" r:id="rId28"/>
    <p:sldId id="288" r:id="rId29"/>
    <p:sldId id="277" r:id="rId30"/>
    <p:sldId id="278" r:id="rId31"/>
    <p:sldId id="289" r:id="rId32"/>
    <p:sldId id="290" r:id="rId33"/>
    <p:sldId id="291" r:id="rId34"/>
    <p:sldId id="292" r:id="rId35"/>
    <p:sldId id="279" r:id="rId36"/>
    <p:sldId id="280" r:id="rId37"/>
    <p:sldId id="28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S" id="{8122D586-B35B-4BDE-BF5B-36AA1BD1B8E1}">
          <p14:sldIdLst>
            <p14:sldId id="256"/>
          </p14:sldIdLst>
        </p14:section>
        <p14:section name="MODULE 1" id="{49138E3E-68D1-453E-82F8-9732A2A85EC1}">
          <p14:sldIdLst>
            <p14:sldId id="268"/>
            <p14:sldId id="269"/>
            <p14:sldId id="260"/>
            <p14:sldId id="257"/>
            <p14:sldId id="259"/>
            <p14:sldId id="261"/>
            <p14:sldId id="262"/>
            <p14:sldId id="282"/>
            <p14:sldId id="263"/>
            <p14:sldId id="264"/>
            <p14:sldId id="265"/>
            <p14:sldId id="266"/>
            <p14:sldId id="267"/>
            <p14:sldId id="270"/>
            <p14:sldId id="271"/>
          </p14:sldIdLst>
        </p14:section>
        <p14:section name="MODULE 2" id="{E016C8C8-11B7-4753-AAD9-D0C7FEF41C5A}">
          <p14:sldIdLst>
            <p14:sldId id="272"/>
            <p14:sldId id="273"/>
            <p14:sldId id="274"/>
            <p14:sldId id="275"/>
            <p14:sldId id="284"/>
            <p14:sldId id="283"/>
            <p14:sldId id="276"/>
            <p14:sldId id="285"/>
            <p14:sldId id="286"/>
            <p14:sldId id="293"/>
            <p14:sldId id="294"/>
            <p14:sldId id="288"/>
            <p14:sldId id="277"/>
            <p14:sldId id="278"/>
            <p14:sldId id="289"/>
            <p14:sldId id="290"/>
            <p14:sldId id="291"/>
            <p14:sldId id="292"/>
            <p14:sldId id="279"/>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4E12-CD94-A820-3FF5-6E62A73A2F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738B02-937C-B2C6-7739-E3C1D12F7A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706745-8029-15E6-4555-B3D1F0AA9B2B}"/>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5" name="Footer Placeholder 4">
            <a:extLst>
              <a:ext uri="{FF2B5EF4-FFF2-40B4-BE49-F238E27FC236}">
                <a16:creationId xmlns:a16="http://schemas.microsoft.com/office/drawing/2014/main" id="{8FA064E5-26B0-5B9A-E07F-403FF17B5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4B2A1C-370B-C6B6-CAD8-5DCCE420C360}"/>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3118629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7E63-F95B-0021-0443-9FA2D00F7E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9278B2-2E77-1C47-1B8D-F99CFCBC4A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438F6-8235-746B-195D-00BDB996A877}"/>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5" name="Footer Placeholder 4">
            <a:extLst>
              <a:ext uri="{FF2B5EF4-FFF2-40B4-BE49-F238E27FC236}">
                <a16:creationId xmlns:a16="http://schemas.microsoft.com/office/drawing/2014/main" id="{7B91CE65-E9FD-55F1-E1D4-D6FCC84AD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91447-5D5F-60FA-8035-278BE0C16B10}"/>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2514064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A2046-8E25-3A4B-6343-2140D081B2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C165ED-5FD4-656D-2FEB-716742B12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50461-AEFE-4D7E-A2CD-6CB69B2BF812}"/>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5" name="Footer Placeholder 4">
            <a:extLst>
              <a:ext uri="{FF2B5EF4-FFF2-40B4-BE49-F238E27FC236}">
                <a16:creationId xmlns:a16="http://schemas.microsoft.com/office/drawing/2014/main" id="{3FD42BB7-2042-DC21-B695-86C9B149F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E1E6F-67DA-F9C4-E72A-B39242AF85C3}"/>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31959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34FE-3D4D-7E5B-164C-6AA3C2BF3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742C2D-479E-50A9-DCF3-F89C17ACDE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508EA-E1E5-43B4-15D2-207B9434BA34}"/>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5" name="Footer Placeholder 4">
            <a:extLst>
              <a:ext uri="{FF2B5EF4-FFF2-40B4-BE49-F238E27FC236}">
                <a16:creationId xmlns:a16="http://schemas.microsoft.com/office/drawing/2014/main" id="{D73EAFBA-6523-2DB4-2B99-D51A47C625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151A1-9159-2A7E-7E57-6207352DB08E}"/>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3389227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6A0F-9D4E-387B-C93F-30928F9A34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D09364-9851-2D32-4717-9605F68A59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BE02A-81A6-6881-DFA7-552841562668}"/>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5" name="Footer Placeholder 4">
            <a:extLst>
              <a:ext uri="{FF2B5EF4-FFF2-40B4-BE49-F238E27FC236}">
                <a16:creationId xmlns:a16="http://schemas.microsoft.com/office/drawing/2014/main" id="{78AE2F0F-5DAC-F637-48A1-6401C038BA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8D1920-6AEE-BCCA-CEC8-DFAB5A6C2D95}"/>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3644539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7EEB-0876-86F9-0C76-3A6CAB8EF1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32249C-8E2C-8847-CBF5-58D225F5E3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BCDF7E-692D-8187-7BD7-F9DF6082BE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BA2AEE-B2A0-6AF2-4020-149B4C366712}"/>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6" name="Footer Placeholder 5">
            <a:extLst>
              <a:ext uri="{FF2B5EF4-FFF2-40B4-BE49-F238E27FC236}">
                <a16:creationId xmlns:a16="http://schemas.microsoft.com/office/drawing/2014/main" id="{7AD1F222-A3C2-C024-6BE7-C7C62CBE5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4E677C-3FBA-32DE-4B30-55D1AEB5C81A}"/>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3038805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00D6-C644-F3BC-F696-8D6BC93C51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B5BD86-82C4-5510-07DC-B454C39AA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CD8807-BEA4-529A-04CF-0BA16E9A9A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57CD55-943E-4168-E2DD-3C31D458E7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7B394E-1FDA-FF20-E5C1-9137879EF3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D6E391-6F6B-5247-6AED-51D894102605}"/>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8" name="Footer Placeholder 7">
            <a:extLst>
              <a:ext uri="{FF2B5EF4-FFF2-40B4-BE49-F238E27FC236}">
                <a16:creationId xmlns:a16="http://schemas.microsoft.com/office/drawing/2014/main" id="{483F19AB-9E31-D6BF-DAFF-6D0E07AEFB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6846CB-7672-9B7D-1662-B1570688E7E9}"/>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241270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FB03-3328-4F35-EA23-1509882CC5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B00444-8E06-F303-21D0-381C4B66BA5A}"/>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4" name="Footer Placeholder 3">
            <a:extLst>
              <a:ext uri="{FF2B5EF4-FFF2-40B4-BE49-F238E27FC236}">
                <a16:creationId xmlns:a16="http://schemas.microsoft.com/office/drawing/2014/main" id="{E751E78C-73A0-EC5C-8EDF-C31A5F132B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0AB5E-EB77-0929-F98D-AD1F76143BCF}"/>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3644574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616AE7-79F5-E818-DA6D-88C752EFD978}"/>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3" name="Footer Placeholder 2">
            <a:extLst>
              <a:ext uri="{FF2B5EF4-FFF2-40B4-BE49-F238E27FC236}">
                <a16:creationId xmlns:a16="http://schemas.microsoft.com/office/drawing/2014/main" id="{BF7ECB9A-049F-6D20-DE75-32D26E5A7F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972A0B-1291-7F57-B5F4-FFCC53860288}"/>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280276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BF1A-8B4F-69CE-540D-1D74E92D9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2159D3-8887-192B-B04F-FE55B8E118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F7B425-25A7-FEE7-80AF-25F7B5DD0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D124D-EBAA-4450-12CD-90C007ED9C5D}"/>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6" name="Footer Placeholder 5">
            <a:extLst>
              <a:ext uri="{FF2B5EF4-FFF2-40B4-BE49-F238E27FC236}">
                <a16:creationId xmlns:a16="http://schemas.microsoft.com/office/drawing/2014/main" id="{93D0125E-9A61-51A1-04DC-AD71F70AAE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91B10-236D-C91A-1642-537D7A89B644}"/>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105991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B3564-6DE0-085C-4CF9-1590BB73AE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FFC98A-77C7-9B0E-17F0-473AB1E2CF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6A4017-ED7D-FB7E-4BA7-FF1FCE9038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C39F61-B984-7299-5ED9-ECB856DC803E}"/>
              </a:ext>
            </a:extLst>
          </p:cNvPr>
          <p:cNvSpPr>
            <a:spLocks noGrp="1"/>
          </p:cNvSpPr>
          <p:nvPr>
            <p:ph type="dt" sz="half" idx="10"/>
          </p:nvPr>
        </p:nvSpPr>
        <p:spPr/>
        <p:txBody>
          <a:bodyPr/>
          <a:lstStyle/>
          <a:p>
            <a:fld id="{C491BA30-B0EE-4F53-B66C-9821C8A0C3DF}" type="datetimeFigureOut">
              <a:rPr lang="en-US" smtClean="0"/>
              <a:t>2/13/2025</a:t>
            </a:fld>
            <a:endParaRPr lang="en-US"/>
          </a:p>
        </p:txBody>
      </p:sp>
      <p:sp>
        <p:nvSpPr>
          <p:cNvPr id="6" name="Footer Placeholder 5">
            <a:extLst>
              <a:ext uri="{FF2B5EF4-FFF2-40B4-BE49-F238E27FC236}">
                <a16:creationId xmlns:a16="http://schemas.microsoft.com/office/drawing/2014/main" id="{59E80439-8012-F67C-EF06-C0EEA3CCA1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23CF4E-997B-577C-6D44-56E77E35027B}"/>
              </a:ext>
            </a:extLst>
          </p:cNvPr>
          <p:cNvSpPr>
            <a:spLocks noGrp="1"/>
          </p:cNvSpPr>
          <p:nvPr>
            <p:ph type="sldNum" sz="quarter" idx="12"/>
          </p:nvPr>
        </p:nvSpPr>
        <p:spPr/>
        <p:txBody>
          <a:bodyPr/>
          <a:lstStyle/>
          <a:p>
            <a:fld id="{D95DFD99-C0F6-48F9-A44B-51E5105BFE20}" type="slidenum">
              <a:rPr lang="en-US" smtClean="0"/>
              <a:t>‹#›</a:t>
            </a:fld>
            <a:endParaRPr lang="en-US"/>
          </a:p>
        </p:txBody>
      </p:sp>
    </p:spTree>
    <p:extLst>
      <p:ext uri="{BB962C8B-B14F-4D97-AF65-F5344CB8AC3E}">
        <p14:creationId xmlns:p14="http://schemas.microsoft.com/office/powerpoint/2010/main" val="4020585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5AB72-5EE7-A2EE-8B22-F467BEF910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97AEDC-355A-CE7F-0907-6E7F60188E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28CBA-F4CE-34C2-4437-592B3EB91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1BA30-B0EE-4F53-B66C-9821C8A0C3DF}" type="datetimeFigureOut">
              <a:rPr lang="en-US" smtClean="0"/>
              <a:t>2/13/2025</a:t>
            </a:fld>
            <a:endParaRPr lang="en-US"/>
          </a:p>
        </p:txBody>
      </p:sp>
      <p:sp>
        <p:nvSpPr>
          <p:cNvPr id="5" name="Footer Placeholder 4">
            <a:extLst>
              <a:ext uri="{FF2B5EF4-FFF2-40B4-BE49-F238E27FC236}">
                <a16:creationId xmlns:a16="http://schemas.microsoft.com/office/drawing/2014/main" id="{2CE9CE12-D958-D20E-E47F-618D2D474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5F9FE1-4876-BFC6-40AB-C76A64F72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5DFD99-C0F6-48F9-A44B-51E5105BFE20}" type="slidenum">
              <a:rPr lang="en-US" smtClean="0"/>
              <a:t>‹#›</a:t>
            </a:fld>
            <a:endParaRPr lang="en-US"/>
          </a:p>
        </p:txBody>
      </p:sp>
    </p:spTree>
    <p:extLst>
      <p:ext uri="{BB962C8B-B14F-4D97-AF65-F5344CB8AC3E}">
        <p14:creationId xmlns:p14="http://schemas.microsoft.com/office/powerpoint/2010/main" val="483209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DF5077B5-EF5D-41AB-E33A-485C0C1351C3}"/>
              </a:ext>
            </a:extLst>
          </p:cNvPr>
          <p:cNvPicPr>
            <a:picLocks noChangeAspect="1"/>
          </p:cNvPicPr>
          <p:nvPr/>
        </p:nvPicPr>
        <p:blipFill>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0" name="TextBox 9">
            <a:extLst>
              <a:ext uri="{FF2B5EF4-FFF2-40B4-BE49-F238E27FC236}">
                <a16:creationId xmlns:a16="http://schemas.microsoft.com/office/drawing/2014/main" id="{214D7CD4-15D5-2535-9AFE-9DFF4BB238AB}"/>
              </a:ext>
            </a:extLst>
          </p:cNvPr>
          <p:cNvSpPr txBox="1"/>
          <p:nvPr/>
        </p:nvSpPr>
        <p:spPr>
          <a:xfrm>
            <a:off x="2179320" y="2489200"/>
            <a:ext cx="7833360" cy="461665"/>
          </a:xfrm>
          <a:prstGeom prst="rect">
            <a:avLst/>
          </a:prstGeom>
          <a:noFill/>
        </p:spPr>
        <p:txBody>
          <a:bodyPr wrap="square" rtlCol="0">
            <a:spAutoFit/>
          </a:bodyPr>
          <a:lstStyle/>
          <a:p>
            <a:pPr algn="ctr"/>
            <a:r>
              <a:rPr lang="en-US" sz="2400" dirty="0">
                <a:solidFill>
                  <a:schemeClr val="bg1"/>
                </a:solidFill>
                <a:latin typeface="Franklin Gothic Book" panose="020B0503020102020204" pitchFamily="34" charset="0"/>
              </a:rPr>
              <a:t>How to Make an Accessible Document in Microsoft Word</a:t>
            </a:r>
          </a:p>
        </p:txBody>
      </p:sp>
      <p:sp>
        <p:nvSpPr>
          <p:cNvPr id="11" name="TextBox 10">
            <a:extLst>
              <a:ext uri="{FF2B5EF4-FFF2-40B4-BE49-F238E27FC236}">
                <a16:creationId xmlns:a16="http://schemas.microsoft.com/office/drawing/2014/main" id="{08451AED-5DD4-A68C-6482-14E511E1528F}"/>
              </a:ext>
            </a:extLst>
          </p:cNvPr>
          <p:cNvSpPr txBox="1"/>
          <p:nvPr/>
        </p:nvSpPr>
        <p:spPr>
          <a:xfrm>
            <a:off x="1089660" y="2950865"/>
            <a:ext cx="10012680"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An Introduction to Accessible Documents</a:t>
            </a:r>
          </a:p>
        </p:txBody>
      </p:sp>
    </p:spTree>
    <p:extLst>
      <p:ext uri="{BB962C8B-B14F-4D97-AF65-F5344CB8AC3E}">
        <p14:creationId xmlns:p14="http://schemas.microsoft.com/office/powerpoint/2010/main" val="3721945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209E-F36A-42AA-5842-5950A56D6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5C560F-49BD-E8D8-DBF0-46C82C1D152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E841B89-27C4-11CD-6296-9DC6B01B75BC}"/>
              </a:ext>
            </a:extLst>
          </p:cNvPr>
          <p:cNvPicPr>
            <a:picLocks noChangeAspect="1"/>
          </p:cNvPicPr>
          <p:nvPr/>
        </p:nvPicPr>
        <p:blipFill>
          <a:blip r:embed="rId2"/>
          <a:stretch>
            <a:fillRect/>
          </a:stretch>
        </p:blipFill>
        <p:spPr>
          <a:xfrm>
            <a:off x="0" y="228600"/>
            <a:ext cx="12192000" cy="6400800"/>
          </a:xfrm>
          <a:prstGeom prst="rect">
            <a:avLst/>
          </a:prstGeom>
        </p:spPr>
      </p:pic>
      <p:sp>
        <p:nvSpPr>
          <p:cNvPr id="6" name="Rectangle 5">
            <a:extLst>
              <a:ext uri="{FF2B5EF4-FFF2-40B4-BE49-F238E27FC236}">
                <a16:creationId xmlns:a16="http://schemas.microsoft.com/office/drawing/2014/main" id="{72DEB038-945B-22E3-DABE-83757F15F753}"/>
              </a:ext>
            </a:extLst>
          </p:cNvPr>
          <p:cNvSpPr/>
          <p:nvPr/>
        </p:nvSpPr>
        <p:spPr>
          <a:xfrm>
            <a:off x="0" y="228600"/>
            <a:ext cx="12192000" cy="6400800"/>
          </a:xfrm>
          <a:prstGeom prst="rect">
            <a:avLst/>
          </a:pr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990477-9364-C919-2087-0D113B55BD1E}"/>
              </a:ext>
            </a:extLst>
          </p:cNvPr>
          <p:cNvSpPr/>
          <p:nvPr/>
        </p:nvSpPr>
        <p:spPr>
          <a:xfrm>
            <a:off x="0" y="3096520"/>
            <a:ext cx="1771048" cy="4167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65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B04AD-86B8-014A-BC82-6A6E9FB3A6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0BEE37-5CB0-38C7-7BD3-6D8D3A3051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CCD082-5A1E-D2FC-DD2D-B7E885D341C3}"/>
              </a:ext>
            </a:extLst>
          </p:cNvPr>
          <p:cNvPicPr>
            <a:picLocks noChangeAspect="1"/>
          </p:cNvPicPr>
          <p:nvPr/>
        </p:nvPicPr>
        <p:blipFill>
          <a:blip r:embed="rId2"/>
          <a:stretch>
            <a:fillRect/>
          </a:stretch>
        </p:blipFill>
        <p:spPr>
          <a:xfrm>
            <a:off x="0" y="228600"/>
            <a:ext cx="12192000" cy="6400800"/>
          </a:xfrm>
          <a:prstGeom prst="rect">
            <a:avLst/>
          </a:prstGeom>
        </p:spPr>
      </p:pic>
      <p:sp>
        <p:nvSpPr>
          <p:cNvPr id="6" name="Rectangle 5">
            <a:extLst>
              <a:ext uri="{FF2B5EF4-FFF2-40B4-BE49-F238E27FC236}">
                <a16:creationId xmlns:a16="http://schemas.microsoft.com/office/drawing/2014/main" id="{A592CFE2-0804-8536-9A51-6A47856BF94B}"/>
              </a:ext>
            </a:extLst>
          </p:cNvPr>
          <p:cNvSpPr/>
          <p:nvPr/>
        </p:nvSpPr>
        <p:spPr>
          <a:xfrm>
            <a:off x="0" y="228600"/>
            <a:ext cx="12192000" cy="6400800"/>
          </a:xfrm>
          <a:prstGeom prst="rect">
            <a:avLst/>
          </a:pr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58FDC5-3B03-7645-F14F-3424F8C36F89}"/>
              </a:ext>
            </a:extLst>
          </p:cNvPr>
          <p:cNvSpPr/>
          <p:nvPr/>
        </p:nvSpPr>
        <p:spPr>
          <a:xfrm>
            <a:off x="4957009" y="1482337"/>
            <a:ext cx="5996539" cy="4427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394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6D9A-1890-D0C0-DD3A-8DBD08E835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907809-7B7F-6152-D2AA-660941CED2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8D07BC-66E9-B07B-7CEB-B7CC60E51D7C}"/>
              </a:ext>
            </a:extLst>
          </p:cNvPr>
          <p:cNvPicPr>
            <a:picLocks noChangeAspect="1"/>
          </p:cNvPicPr>
          <p:nvPr/>
        </p:nvPicPr>
        <p:blipFill>
          <a:blip r:embed="rId2"/>
          <a:stretch>
            <a:fillRect/>
          </a:stretch>
        </p:blipFill>
        <p:spPr>
          <a:xfrm>
            <a:off x="0" y="228600"/>
            <a:ext cx="12192000" cy="6400800"/>
          </a:xfrm>
          <a:prstGeom prst="rect">
            <a:avLst/>
          </a:prstGeom>
        </p:spPr>
      </p:pic>
      <p:sp>
        <p:nvSpPr>
          <p:cNvPr id="6" name="Rectangle 5">
            <a:extLst>
              <a:ext uri="{FF2B5EF4-FFF2-40B4-BE49-F238E27FC236}">
                <a16:creationId xmlns:a16="http://schemas.microsoft.com/office/drawing/2014/main" id="{8F20CC9F-2F16-2809-AD4B-8E177C403D18}"/>
              </a:ext>
            </a:extLst>
          </p:cNvPr>
          <p:cNvSpPr/>
          <p:nvPr/>
        </p:nvSpPr>
        <p:spPr>
          <a:xfrm>
            <a:off x="0" y="228600"/>
            <a:ext cx="12192000" cy="6400800"/>
          </a:xfrm>
          <a:prstGeom prst="rect">
            <a:avLst/>
          </a:pr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197AD-CB76-38C0-B864-AF71613DDDB8}"/>
              </a:ext>
            </a:extLst>
          </p:cNvPr>
          <p:cNvSpPr/>
          <p:nvPr/>
        </p:nvSpPr>
        <p:spPr>
          <a:xfrm>
            <a:off x="4957009" y="2021352"/>
            <a:ext cx="5996539" cy="2502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776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FFB1B-E0C1-057D-0A15-795914B0EC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B42C0A-8934-6D44-F0D0-2DA43D2F032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1885A00-0DD0-B264-469A-1796871F38B3}"/>
              </a:ext>
            </a:extLst>
          </p:cNvPr>
          <p:cNvPicPr>
            <a:picLocks noChangeAspect="1"/>
          </p:cNvPicPr>
          <p:nvPr/>
        </p:nvPicPr>
        <p:blipFill>
          <a:blip r:embed="rId2"/>
          <a:stretch>
            <a:fillRect/>
          </a:stretch>
        </p:blipFill>
        <p:spPr>
          <a:xfrm>
            <a:off x="0" y="228600"/>
            <a:ext cx="12192000" cy="6400800"/>
          </a:xfrm>
          <a:prstGeom prst="rect">
            <a:avLst/>
          </a:prstGeom>
        </p:spPr>
      </p:pic>
      <p:sp>
        <p:nvSpPr>
          <p:cNvPr id="8" name="Freeform: Shape 7">
            <a:extLst>
              <a:ext uri="{FF2B5EF4-FFF2-40B4-BE49-F238E27FC236}">
                <a16:creationId xmlns:a16="http://schemas.microsoft.com/office/drawing/2014/main" id="{BDE1BC62-57EB-767E-B2F0-32EE0EBBD2B6}"/>
              </a:ext>
            </a:extLst>
          </p:cNvPr>
          <p:cNvSpPr/>
          <p:nvPr/>
        </p:nvSpPr>
        <p:spPr>
          <a:xfrm>
            <a:off x="0" y="228600"/>
            <a:ext cx="12192000" cy="6400800"/>
          </a:xfrm>
          <a:custGeom>
            <a:avLst/>
            <a:gdLst>
              <a:gd name="connsiteX0" fmla="*/ 10693667 w 12192000"/>
              <a:gd name="connsiteY0" fmla="*/ 1462088 h 6400800"/>
              <a:gd name="connsiteX1" fmla="*/ 10693667 w 12192000"/>
              <a:gd name="connsiteY1" fmla="*/ 1904804 h 6400800"/>
              <a:gd name="connsiteX2" fmla="*/ 11772900 w 12192000"/>
              <a:gd name="connsiteY2" fmla="*/ 1904804 h 6400800"/>
              <a:gd name="connsiteX3" fmla="*/ 11772900 w 12192000"/>
              <a:gd name="connsiteY3" fmla="*/ 1462088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10693667" y="1462088"/>
                </a:moveTo>
                <a:lnTo>
                  <a:pt x="10693667" y="1904804"/>
                </a:lnTo>
                <a:lnTo>
                  <a:pt x="11772900" y="1904804"/>
                </a:lnTo>
                <a:lnTo>
                  <a:pt x="11772900" y="1462088"/>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5797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AFDB02D-F090-AD89-5EFA-E449EAEDB64B}"/>
              </a:ext>
            </a:extLst>
          </p:cNvPr>
          <p:cNvPicPr>
            <a:picLocks noChangeAspect="1"/>
          </p:cNvPicPr>
          <p:nvPr/>
        </p:nvPicPr>
        <p:blipFill>
          <a:blip r:embed="rId2"/>
          <a:stretch>
            <a:fillRect/>
          </a:stretch>
        </p:blipFill>
        <p:spPr>
          <a:xfrm>
            <a:off x="0" y="228600"/>
            <a:ext cx="12192000" cy="6400800"/>
          </a:xfrm>
          <a:prstGeom prst="rect">
            <a:avLst/>
          </a:prstGeom>
        </p:spPr>
      </p:pic>
      <p:sp>
        <p:nvSpPr>
          <p:cNvPr id="9" name="Freeform: Shape 8">
            <a:extLst>
              <a:ext uri="{FF2B5EF4-FFF2-40B4-BE49-F238E27FC236}">
                <a16:creationId xmlns:a16="http://schemas.microsoft.com/office/drawing/2014/main" id="{ADDE7F80-EDCF-1891-392D-E2020275D928}"/>
              </a:ext>
            </a:extLst>
          </p:cNvPr>
          <p:cNvSpPr/>
          <p:nvPr/>
        </p:nvSpPr>
        <p:spPr>
          <a:xfrm>
            <a:off x="0" y="228600"/>
            <a:ext cx="12192000" cy="6400800"/>
          </a:xfrm>
          <a:custGeom>
            <a:avLst/>
            <a:gdLst>
              <a:gd name="connsiteX0" fmla="*/ 2943726 w 12192000"/>
              <a:gd name="connsiteY0" fmla="*/ 7342 h 6400800"/>
              <a:gd name="connsiteX1" fmla="*/ 2943726 w 12192000"/>
              <a:gd name="connsiteY1" fmla="*/ 452437 h 6400800"/>
              <a:gd name="connsiteX2" fmla="*/ 5717407 w 12192000"/>
              <a:gd name="connsiteY2" fmla="*/ 452437 h 6400800"/>
              <a:gd name="connsiteX3" fmla="*/ 5717407 w 12192000"/>
              <a:gd name="connsiteY3" fmla="*/ 7342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2943726" y="7342"/>
                </a:moveTo>
                <a:lnTo>
                  <a:pt x="2943726" y="452437"/>
                </a:lnTo>
                <a:lnTo>
                  <a:pt x="5717407" y="452437"/>
                </a:lnTo>
                <a:lnTo>
                  <a:pt x="5717407" y="7342"/>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5926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5077B5-EF5D-41AB-E33A-485C0C1351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14D7CD4-15D5-2535-9AFE-9DFF4BB238AB}"/>
              </a:ext>
            </a:extLst>
          </p:cNvPr>
          <p:cNvSpPr txBox="1"/>
          <p:nvPr/>
        </p:nvSpPr>
        <p:spPr>
          <a:xfrm>
            <a:off x="1652738" y="1690305"/>
            <a:ext cx="8886524" cy="1569660"/>
          </a:xfrm>
          <a:prstGeom prst="rect">
            <a:avLst/>
          </a:prstGeom>
          <a:noFill/>
        </p:spPr>
        <p:txBody>
          <a:bodyPr wrap="square" rtlCol="0">
            <a:spAutoFit/>
          </a:bodyPr>
          <a:lstStyle/>
          <a:p>
            <a:pPr algn="ctr"/>
            <a:r>
              <a:rPr lang="en-US" sz="2400" dirty="0">
                <a:solidFill>
                  <a:schemeClr val="bg1"/>
                </a:solidFill>
                <a:latin typeface="Franklin Gothic Book" panose="020B0503020102020204" pitchFamily="34" charset="0"/>
              </a:rPr>
              <a:t>Thank you for watching Module 2. Please watch the entire video series to learn all the steps for authoring and testing accessible documents. For more information about creating accessible documents and other accessibility topics, visit Section508.gov. </a:t>
            </a:r>
          </a:p>
        </p:txBody>
      </p:sp>
    </p:spTree>
    <p:extLst>
      <p:ext uri="{BB962C8B-B14F-4D97-AF65-F5344CB8AC3E}">
        <p14:creationId xmlns:p14="http://schemas.microsoft.com/office/powerpoint/2010/main" val="1551158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DF5077B5-EF5D-41AB-E33A-485C0C1351C3}"/>
              </a:ext>
            </a:extLst>
          </p:cNvPr>
          <p:cNvPicPr>
            <a:picLocks noChangeAspect="1"/>
          </p:cNvPicPr>
          <p:nvPr/>
        </p:nvPicPr>
        <p:blipFill>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0" name="TextBox 9">
            <a:extLst>
              <a:ext uri="{FF2B5EF4-FFF2-40B4-BE49-F238E27FC236}">
                <a16:creationId xmlns:a16="http://schemas.microsoft.com/office/drawing/2014/main" id="{214D7CD4-15D5-2535-9AFE-9DFF4BB238AB}"/>
              </a:ext>
            </a:extLst>
          </p:cNvPr>
          <p:cNvSpPr txBox="1"/>
          <p:nvPr/>
        </p:nvSpPr>
        <p:spPr>
          <a:xfrm>
            <a:off x="1397468" y="1690305"/>
            <a:ext cx="9397064" cy="830997"/>
          </a:xfrm>
          <a:prstGeom prst="rect">
            <a:avLst/>
          </a:prstGeom>
          <a:noFill/>
        </p:spPr>
        <p:txBody>
          <a:bodyPr wrap="square" rtlCol="0">
            <a:spAutoFit/>
          </a:bodyPr>
          <a:lstStyle/>
          <a:p>
            <a:pPr algn="ctr"/>
            <a:r>
              <a:rPr lang="en-US" sz="2400" dirty="0">
                <a:solidFill>
                  <a:schemeClr val="bg1"/>
                </a:solidFill>
                <a:latin typeface="Franklin Gothic Book" panose="020B0503020102020204" pitchFamily="34" charset="0"/>
              </a:rPr>
              <a:t>This video is a product of the Accessible Electronic Document Community of Practice and the U.S. Department of Homeland Security. </a:t>
            </a:r>
          </a:p>
        </p:txBody>
      </p:sp>
    </p:spTree>
    <p:extLst>
      <p:ext uri="{BB962C8B-B14F-4D97-AF65-F5344CB8AC3E}">
        <p14:creationId xmlns:p14="http://schemas.microsoft.com/office/powerpoint/2010/main" val="2014329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DF5077B5-EF5D-41AB-E33A-485C0C1351C3}"/>
              </a:ext>
            </a:extLst>
          </p:cNvPr>
          <p:cNvPicPr>
            <a:picLocks noChangeAspect="1"/>
          </p:cNvPicPr>
          <p:nvPr/>
        </p:nvPicPr>
        <p:blipFill>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0" name="TextBox 9">
            <a:extLst>
              <a:ext uri="{FF2B5EF4-FFF2-40B4-BE49-F238E27FC236}">
                <a16:creationId xmlns:a16="http://schemas.microsoft.com/office/drawing/2014/main" id="{214D7CD4-15D5-2535-9AFE-9DFF4BB238AB}"/>
              </a:ext>
            </a:extLst>
          </p:cNvPr>
          <p:cNvSpPr txBox="1"/>
          <p:nvPr/>
        </p:nvSpPr>
        <p:spPr>
          <a:xfrm>
            <a:off x="2179320" y="2489200"/>
            <a:ext cx="7833360" cy="461665"/>
          </a:xfrm>
          <a:prstGeom prst="rect">
            <a:avLst/>
          </a:prstGeom>
          <a:noFill/>
        </p:spPr>
        <p:txBody>
          <a:bodyPr wrap="square" rtlCol="0">
            <a:spAutoFit/>
          </a:bodyPr>
          <a:lstStyle/>
          <a:p>
            <a:pPr algn="ctr"/>
            <a:r>
              <a:rPr lang="en-US" sz="2400" dirty="0">
                <a:solidFill>
                  <a:schemeClr val="bg1"/>
                </a:solidFill>
                <a:latin typeface="Franklin Gothic Book" panose="020B0503020102020204" pitchFamily="34" charset="0"/>
              </a:rPr>
              <a:t>How to Make an Accessible Document in Microsoft Word</a:t>
            </a:r>
          </a:p>
        </p:txBody>
      </p:sp>
      <p:sp>
        <p:nvSpPr>
          <p:cNvPr id="11" name="TextBox 10">
            <a:extLst>
              <a:ext uri="{FF2B5EF4-FFF2-40B4-BE49-F238E27FC236}">
                <a16:creationId xmlns:a16="http://schemas.microsoft.com/office/drawing/2014/main" id="{08451AED-5DD4-A68C-6482-14E511E1528F}"/>
              </a:ext>
            </a:extLst>
          </p:cNvPr>
          <p:cNvSpPr txBox="1"/>
          <p:nvPr/>
        </p:nvSpPr>
        <p:spPr>
          <a:xfrm>
            <a:off x="1089660" y="2950865"/>
            <a:ext cx="10012680"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Module 2: Use Styles to Create Headings</a:t>
            </a:r>
          </a:p>
        </p:txBody>
      </p:sp>
    </p:spTree>
    <p:extLst>
      <p:ext uri="{BB962C8B-B14F-4D97-AF65-F5344CB8AC3E}">
        <p14:creationId xmlns:p14="http://schemas.microsoft.com/office/powerpoint/2010/main" val="330455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DF5077B5-EF5D-41AB-E33A-485C0C1351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14D7CD4-15D5-2535-9AFE-9DFF4BB238AB}"/>
              </a:ext>
            </a:extLst>
          </p:cNvPr>
          <p:cNvSpPr txBox="1"/>
          <p:nvPr/>
        </p:nvSpPr>
        <p:spPr>
          <a:xfrm>
            <a:off x="1652738" y="1690305"/>
            <a:ext cx="8886524" cy="1569660"/>
          </a:xfrm>
          <a:prstGeom prst="rect">
            <a:avLst/>
          </a:prstGeom>
          <a:noFill/>
        </p:spPr>
        <p:txBody>
          <a:bodyPr wrap="square" rtlCol="0">
            <a:spAutoFit/>
          </a:bodyPr>
          <a:lstStyle/>
          <a:p>
            <a:pPr algn="ctr"/>
            <a:r>
              <a:rPr lang="en-US" sz="2400" dirty="0">
                <a:solidFill>
                  <a:schemeClr val="bg1"/>
                </a:solidFill>
                <a:latin typeface="Franklin Gothic Book" panose="020B0503020102020204" pitchFamily="34" charset="0"/>
              </a:rPr>
              <a:t>Headings are names or labels that break up content and make finding information easier. Assistive technology, like screen readers, cannot infer meaning from simple formatting, such as bolded or underlined text. </a:t>
            </a:r>
          </a:p>
        </p:txBody>
      </p:sp>
    </p:spTree>
    <p:extLst>
      <p:ext uri="{BB962C8B-B14F-4D97-AF65-F5344CB8AC3E}">
        <p14:creationId xmlns:p14="http://schemas.microsoft.com/office/powerpoint/2010/main" val="303116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DF5077B5-EF5D-41AB-E33A-485C0C1351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14D7CD4-15D5-2535-9AFE-9DFF4BB238AB}"/>
              </a:ext>
            </a:extLst>
          </p:cNvPr>
          <p:cNvSpPr txBox="1"/>
          <p:nvPr/>
        </p:nvSpPr>
        <p:spPr>
          <a:xfrm>
            <a:off x="1652738" y="1690305"/>
            <a:ext cx="8886524" cy="1569660"/>
          </a:xfrm>
          <a:prstGeom prst="rect">
            <a:avLst/>
          </a:prstGeom>
          <a:noFill/>
        </p:spPr>
        <p:txBody>
          <a:bodyPr wrap="square" rtlCol="0">
            <a:spAutoFit/>
          </a:bodyPr>
          <a:lstStyle/>
          <a:p>
            <a:pPr algn="ctr"/>
            <a:r>
              <a:rPr lang="en-US" sz="2400" dirty="0">
                <a:solidFill>
                  <a:schemeClr val="bg1"/>
                </a:solidFill>
                <a:latin typeface="Franklin Gothic Book" panose="020B0503020102020204" pitchFamily="34" charset="0"/>
              </a:rPr>
              <a:t>You can use Microsoft Word's built-in ‘Styles’ to create a clear heading structure in your document that assistive technology can access to help individuals with disabilities navigate your document’s content. </a:t>
            </a:r>
          </a:p>
        </p:txBody>
      </p:sp>
    </p:spTree>
    <p:extLst>
      <p:ext uri="{BB962C8B-B14F-4D97-AF65-F5344CB8AC3E}">
        <p14:creationId xmlns:p14="http://schemas.microsoft.com/office/powerpoint/2010/main" val="3384000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DF5077B5-EF5D-41AB-E33A-485C0C1351C3}"/>
              </a:ext>
            </a:extLst>
          </p:cNvPr>
          <p:cNvPicPr>
            <a:picLocks noChangeAspect="1"/>
          </p:cNvPicPr>
          <p:nvPr/>
        </p:nvPicPr>
        <p:blipFill>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0" name="TextBox 9">
            <a:extLst>
              <a:ext uri="{FF2B5EF4-FFF2-40B4-BE49-F238E27FC236}">
                <a16:creationId xmlns:a16="http://schemas.microsoft.com/office/drawing/2014/main" id="{214D7CD4-15D5-2535-9AFE-9DFF4BB238AB}"/>
              </a:ext>
            </a:extLst>
          </p:cNvPr>
          <p:cNvSpPr txBox="1"/>
          <p:nvPr/>
        </p:nvSpPr>
        <p:spPr>
          <a:xfrm>
            <a:off x="2179320" y="2489200"/>
            <a:ext cx="7833360" cy="461665"/>
          </a:xfrm>
          <a:prstGeom prst="rect">
            <a:avLst/>
          </a:prstGeom>
          <a:noFill/>
        </p:spPr>
        <p:txBody>
          <a:bodyPr wrap="square" rtlCol="0">
            <a:spAutoFit/>
          </a:bodyPr>
          <a:lstStyle/>
          <a:p>
            <a:pPr algn="ctr"/>
            <a:r>
              <a:rPr lang="en-US" sz="2400" dirty="0">
                <a:solidFill>
                  <a:schemeClr val="bg1"/>
                </a:solidFill>
                <a:latin typeface="Franklin Gothic Book" panose="020B0503020102020204" pitchFamily="34" charset="0"/>
              </a:rPr>
              <a:t>How to Make an Accessible Document in Microsoft Word</a:t>
            </a:r>
          </a:p>
        </p:txBody>
      </p:sp>
      <p:sp>
        <p:nvSpPr>
          <p:cNvPr id="11" name="TextBox 10">
            <a:extLst>
              <a:ext uri="{FF2B5EF4-FFF2-40B4-BE49-F238E27FC236}">
                <a16:creationId xmlns:a16="http://schemas.microsoft.com/office/drawing/2014/main" id="{08451AED-5DD4-A68C-6482-14E511E1528F}"/>
              </a:ext>
            </a:extLst>
          </p:cNvPr>
          <p:cNvSpPr txBox="1"/>
          <p:nvPr/>
        </p:nvSpPr>
        <p:spPr>
          <a:xfrm>
            <a:off x="1089660" y="2950865"/>
            <a:ext cx="10012680" cy="1446550"/>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Module 1: Save as a Word Document ‘.docx’ with a Descriptive Filename.</a:t>
            </a:r>
          </a:p>
        </p:txBody>
      </p:sp>
    </p:spTree>
    <p:extLst>
      <p:ext uri="{BB962C8B-B14F-4D97-AF65-F5344CB8AC3E}">
        <p14:creationId xmlns:p14="http://schemas.microsoft.com/office/powerpoint/2010/main" val="1408387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9D38283-C7A5-0706-470C-EBC6170E9F16}"/>
              </a:ext>
            </a:extLst>
          </p:cNvPr>
          <p:cNvPicPr>
            <a:picLocks noChangeAspect="1"/>
          </p:cNvPicPr>
          <p:nvPr/>
        </p:nvPicPr>
        <p:blipFill>
          <a:blip r:embed="rId2"/>
          <a:stretch>
            <a:fillRect/>
          </a:stretch>
        </p:blipFill>
        <p:spPr>
          <a:xfrm>
            <a:off x="0" y="228600"/>
            <a:ext cx="12192000" cy="6400800"/>
          </a:xfrm>
          <a:prstGeom prst="rect">
            <a:avLst/>
          </a:prstGeom>
        </p:spPr>
      </p:pic>
      <p:sp>
        <p:nvSpPr>
          <p:cNvPr id="9" name="Rectangle 8">
            <a:extLst>
              <a:ext uri="{FF2B5EF4-FFF2-40B4-BE49-F238E27FC236}">
                <a16:creationId xmlns:a16="http://schemas.microsoft.com/office/drawing/2014/main" id="{B59F636E-6345-2E7D-5508-8F5FA7110BA6}"/>
              </a:ext>
            </a:extLst>
          </p:cNvPr>
          <p:cNvSpPr/>
          <p:nvPr/>
        </p:nvSpPr>
        <p:spPr>
          <a:xfrm>
            <a:off x="0" y="228600"/>
            <a:ext cx="12192000" cy="6400800"/>
          </a:xfrm>
          <a:prstGeom prst="rect">
            <a:avLst/>
          </a:pr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C130C1-A3BB-9F5F-29C5-0E4862B29CCC}"/>
              </a:ext>
            </a:extLst>
          </p:cNvPr>
          <p:cNvSpPr/>
          <p:nvPr/>
        </p:nvSpPr>
        <p:spPr>
          <a:xfrm>
            <a:off x="5678906" y="497156"/>
            <a:ext cx="731519" cy="513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189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19FF7A1-520C-CA98-E443-C5C09B743990}"/>
              </a:ext>
            </a:extLst>
          </p:cNvPr>
          <p:cNvPicPr>
            <a:picLocks noChangeAspect="1"/>
          </p:cNvPicPr>
          <p:nvPr/>
        </p:nvPicPr>
        <p:blipFill>
          <a:blip r:embed="rId2"/>
          <a:stretch>
            <a:fillRect/>
          </a:stretch>
        </p:blipFill>
        <p:spPr>
          <a:xfrm>
            <a:off x="0" y="228600"/>
            <a:ext cx="12192000" cy="6400800"/>
          </a:xfrm>
          <a:prstGeom prst="rect">
            <a:avLst/>
          </a:prstGeom>
        </p:spPr>
      </p:pic>
      <p:sp>
        <p:nvSpPr>
          <p:cNvPr id="11" name="Freeform: Shape 10">
            <a:extLst>
              <a:ext uri="{FF2B5EF4-FFF2-40B4-BE49-F238E27FC236}">
                <a16:creationId xmlns:a16="http://schemas.microsoft.com/office/drawing/2014/main" id="{A717349D-350D-3BF6-E575-CD26A7A0DD88}"/>
              </a:ext>
            </a:extLst>
          </p:cNvPr>
          <p:cNvSpPr/>
          <p:nvPr/>
        </p:nvSpPr>
        <p:spPr>
          <a:xfrm>
            <a:off x="0" y="228600"/>
            <a:ext cx="12192000" cy="6400800"/>
          </a:xfrm>
          <a:custGeom>
            <a:avLst/>
            <a:gdLst>
              <a:gd name="connsiteX0" fmla="*/ 3984860 w 12192000"/>
              <a:gd name="connsiteY0" fmla="*/ 1023421 h 6400800"/>
              <a:gd name="connsiteX1" fmla="*/ 3984860 w 12192000"/>
              <a:gd name="connsiteY1" fmla="*/ 1388445 h 6400800"/>
              <a:gd name="connsiteX2" fmla="*/ 5332396 w 12192000"/>
              <a:gd name="connsiteY2" fmla="*/ 1388445 h 6400800"/>
              <a:gd name="connsiteX3" fmla="*/ 5332396 w 12192000"/>
              <a:gd name="connsiteY3" fmla="*/ 1023421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3984860" y="1023421"/>
                </a:moveTo>
                <a:lnTo>
                  <a:pt x="3984860" y="1388445"/>
                </a:lnTo>
                <a:lnTo>
                  <a:pt x="5332396" y="1388445"/>
                </a:lnTo>
                <a:lnTo>
                  <a:pt x="5332396" y="1023421"/>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2666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3B7AA30-80D6-0E2E-1F23-A794828C5ED3}"/>
              </a:ext>
            </a:extLst>
          </p:cNvPr>
          <p:cNvPicPr>
            <a:picLocks noChangeAspect="1"/>
          </p:cNvPicPr>
          <p:nvPr/>
        </p:nvPicPr>
        <p:blipFill>
          <a:blip r:embed="rId2"/>
          <a:stretch>
            <a:fillRect/>
          </a:stretch>
        </p:blipFill>
        <p:spPr>
          <a:xfrm>
            <a:off x="0" y="228600"/>
            <a:ext cx="12192000" cy="6400800"/>
          </a:xfrm>
          <a:prstGeom prst="rect">
            <a:avLst/>
          </a:prstGeom>
        </p:spPr>
      </p:pic>
      <p:sp>
        <p:nvSpPr>
          <p:cNvPr id="11" name="Freeform: Shape 10">
            <a:extLst>
              <a:ext uri="{FF2B5EF4-FFF2-40B4-BE49-F238E27FC236}">
                <a16:creationId xmlns:a16="http://schemas.microsoft.com/office/drawing/2014/main" id="{41BB82E2-7FB6-F567-2E77-3774EFCC8B0D}"/>
              </a:ext>
            </a:extLst>
          </p:cNvPr>
          <p:cNvSpPr/>
          <p:nvPr/>
        </p:nvSpPr>
        <p:spPr>
          <a:xfrm>
            <a:off x="0" y="228600"/>
            <a:ext cx="12192000" cy="6400800"/>
          </a:xfrm>
          <a:custGeom>
            <a:avLst/>
            <a:gdLst>
              <a:gd name="connsiteX0" fmla="*/ 0 w 12192000"/>
              <a:gd name="connsiteY0" fmla="*/ 0 h 6400800"/>
              <a:gd name="connsiteX1" fmla="*/ 12192000 w 12192000"/>
              <a:gd name="connsiteY1" fmla="*/ 0 h 6400800"/>
              <a:gd name="connsiteX2" fmla="*/ 12192000 w 12192000"/>
              <a:gd name="connsiteY2" fmla="*/ 6400800 h 6400800"/>
              <a:gd name="connsiteX3" fmla="*/ 0 w 12192000"/>
              <a:gd name="connsiteY3" fmla="*/ 6400800 h 6400800"/>
              <a:gd name="connsiteX4" fmla="*/ 0 w 12192000"/>
              <a:gd name="connsiteY4" fmla="*/ 6027821 h 6400800"/>
              <a:gd name="connsiteX5" fmla="*/ 3407343 w 12192000"/>
              <a:gd name="connsiteY5" fmla="*/ 6027821 h 6400800"/>
              <a:gd name="connsiteX6" fmla="*/ 3407343 w 12192000"/>
              <a:gd name="connsiteY6" fmla="*/ 1462088 h 6400800"/>
              <a:gd name="connsiteX7" fmla="*/ 0 w 12192000"/>
              <a:gd name="connsiteY7" fmla="*/ 1462088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12192000" y="0"/>
                </a:lnTo>
                <a:lnTo>
                  <a:pt x="12192000" y="6400800"/>
                </a:lnTo>
                <a:lnTo>
                  <a:pt x="0" y="6400800"/>
                </a:lnTo>
                <a:lnTo>
                  <a:pt x="0" y="6027821"/>
                </a:lnTo>
                <a:lnTo>
                  <a:pt x="3407343" y="6027821"/>
                </a:lnTo>
                <a:lnTo>
                  <a:pt x="3407343" y="1462088"/>
                </a:lnTo>
                <a:lnTo>
                  <a:pt x="0" y="1462088"/>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68482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67A9EC7-D7C0-858A-6F46-9FE9693C13FD}"/>
              </a:ext>
            </a:extLst>
          </p:cNvPr>
          <p:cNvPicPr>
            <a:picLocks noChangeAspect="1"/>
          </p:cNvPicPr>
          <p:nvPr/>
        </p:nvPicPr>
        <p:blipFill>
          <a:blip r:embed="rId2"/>
          <a:stretch>
            <a:fillRect/>
          </a:stretch>
        </p:blipFill>
        <p:spPr>
          <a:xfrm>
            <a:off x="0" y="228600"/>
            <a:ext cx="12192000" cy="6400800"/>
          </a:xfrm>
          <a:prstGeom prst="rect">
            <a:avLst/>
          </a:prstGeom>
        </p:spPr>
      </p:pic>
      <p:sp>
        <p:nvSpPr>
          <p:cNvPr id="11" name="Freeform: Shape 10">
            <a:extLst>
              <a:ext uri="{FF2B5EF4-FFF2-40B4-BE49-F238E27FC236}">
                <a16:creationId xmlns:a16="http://schemas.microsoft.com/office/drawing/2014/main" id="{E24086DC-E213-316B-F80E-0960124C43D2}"/>
              </a:ext>
            </a:extLst>
          </p:cNvPr>
          <p:cNvSpPr/>
          <p:nvPr/>
        </p:nvSpPr>
        <p:spPr>
          <a:xfrm>
            <a:off x="0" y="228600"/>
            <a:ext cx="12192000" cy="6400800"/>
          </a:xfrm>
          <a:custGeom>
            <a:avLst/>
            <a:gdLst>
              <a:gd name="connsiteX0" fmla="*/ 0 w 12192000"/>
              <a:gd name="connsiteY0" fmla="*/ 0 h 6400800"/>
              <a:gd name="connsiteX1" fmla="*/ 12192000 w 12192000"/>
              <a:gd name="connsiteY1" fmla="*/ 0 h 6400800"/>
              <a:gd name="connsiteX2" fmla="*/ 12192000 w 12192000"/>
              <a:gd name="connsiteY2" fmla="*/ 6400800 h 6400800"/>
              <a:gd name="connsiteX3" fmla="*/ 0 w 12192000"/>
              <a:gd name="connsiteY3" fmla="*/ 6400800 h 6400800"/>
              <a:gd name="connsiteX4" fmla="*/ 0 w 12192000"/>
              <a:gd name="connsiteY4" fmla="*/ 6027821 h 6400800"/>
              <a:gd name="connsiteX5" fmla="*/ 3407343 w 12192000"/>
              <a:gd name="connsiteY5" fmla="*/ 6027821 h 6400800"/>
              <a:gd name="connsiteX6" fmla="*/ 3407343 w 12192000"/>
              <a:gd name="connsiteY6" fmla="*/ 1462088 h 6400800"/>
              <a:gd name="connsiteX7" fmla="*/ 0 w 12192000"/>
              <a:gd name="connsiteY7" fmla="*/ 1462088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12192000" y="0"/>
                </a:lnTo>
                <a:lnTo>
                  <a:pt x="12192000" y="6400800"/>
                </a:lnTo>
                <a:lnTo>
                  <a:pt x="0" y="6400800"/>
                </a:lnTo>
                <a:lnTo>
                  <a:pt x="0" y="6027821"/>
                </a:lnTo>
                <a:lnTo>
                  <a:pt x="3407343" y="6027821"/>
                </a:lnTo>
                <a:lnTo>
                  <a:pt x="3407343" y="1462088"/>
                </a:lnTo>
                <a:lnTo>
                  <a:pt x="0" y="1462088"/>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2790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3B7AA30-80D6-0E2E-1F23-A794828C5ED3}"/>
              </a:ext>
            </a:extLst>
          </p:cNvPr>
          <p:cNvPicPr>
            <a:picLocks noChangeAspect="1"/>
          </p:cNvPicPr>
          <p:nvPr/>
        </p:nvPicPr>
        <p:blipFill>
          <a:blip r:embed="rId2"/>
          <a:stretch>
            <a:fillRect/>
          </a:stretch>
        </p:blipFill>
        <p:spPr>
          <a:xfrm>
            <a:off x="0" y="228600"/>
            <a:ext cx="12192000" cy="6400800"/>
          </a:xfrm>
          <a:prstGeom prst="rect">
            <a:avLst/>
          </a:prstGeom>
        </p:spPr>
      </p:pic>
      <p:sp>
        <p:nvSpPr>
          <p:cNvPr id="11" name="Freeform: Shape 10">
            <a:extLst>
              <a:ext uri="{FF2B5EF4-FFF2-40B4-BE49-F238E27FC236}">
                <a16:creationId xmlns:a16="http://schemas.microsoft.com/office/drawing/2014/main" id="{41BB82E2-7FB6-F567-2E77-3774EFCC8B0D}"/>
              </a:ext>
            </a:extLst>
          </p:cNvPr>
          <p:cNvSpPr/>
          <p:nvPr/>
        </p:nvSpPr>
        <p:spPr>
          <a:xfrm>
            <a:off x="0" y="228600"/>
            <a:ext cx="12192000" cy="6400800"/>
          </a:xfrm>
          <a:custGeom>
            <a:avLst/>
            <a:gdLst>
              <a:gd name="connsiteX0" fmla="*/ 0 w 12192000"/>
              <a:gd name="connsiteY0" fmla="*/ 0 h 6400800"/>
              <a:gd name="connsiteX1" fmla="*/ 12192000 w 12192000"/>
              <a:gd name="connsiteY1" fmla="*/ 0 h 6400800"/>
              <a:gd name="connsiteX2" fmla="*/ 12192000 w 12192000"/>
              <a:gd name="connsiteY2" fmla="*/ 6400800 h 6400800"/>
              <a:gd name="connsiteX3" fmla="*/ 0 w 12192000"/>
              <a:gd name="connsiteY3" fmla="*/ 6400800 h 6400800"/>
              <a:gd name="connsiteX4" fmla="*/ 0 w 12192000"/>
              <a:gd name="connsiteY4" fmla="*/ 6027821 h 6400800"/>
              <a:gd name="connsiteX5" fmla="*/ 3407343 w 12192000"/>
              <a:gd name="connsiteY5" fmla="*/ 6027821 h 6400800"/>
              <a:gd name="connsiteX6" fmla="*/ 3407343 w 12192000"/>
              <a:gd name="connsiteY6" fmla="*/ 1462088 h 6400800"/>
              <a:gd name="connsiteX7" fmla="*/ 0 w 12192000"/>
              <a:gd name="connsiteY7" fmla="*/ 1462088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12192000" y="0"/>
                </a:lnTo>
                <a:lnTo>
                  <a:pt x="12192000" y="6400800"/>
                </a:lnTo>
                <a:lnTo>
                  <a:pt x="0" y="6400800"/>
                </a:lnTo>
                <a:lnTo>
                  <a:pt x="0" y="6027821"/>
                </a:lnTo>
                <a:lnTo>
                  <a:pt x="3407343" y="6027821"/>
                </a:lnTo>
                <a:lnTo>
                  <a:pt x="3407343" y="1462088"/>
                </a:lnTo>
                <a:lnTo>
                  <a:pt x="0" y="1462088"/>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4" name="Straight Arrow Connector 3">
            <a:extLst>
              <a:ext uri="{FF2B5EF4-FFF2-40B4-BE49-F238E27FC236}">
                <a16:creationId xmlns:a16="http://schemas.microsoft.com/office/drawing/2014/main" id="{E903E97C-B645-4D95-3106-652261427B1F}"/>
              </a:ext>
            </a:extLst>
          </p:cNvPr>
          <p:cNvCxnSpPr/>
          <p:nvPr/>
        </p:nvCxnSpPr>
        <p:spPr>
          <a:xfrm flipV="1">
            <a:off x="1299412" y="3724976"/>
            <a:ext cx="0" cy="1328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8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50CB7DD3-7332-6312-FF7B-23B495B292E8}"/>
              </a:ext>
            </a:extLst>
          </p:cNvPr>
          <p:cNvPicPr>
            <a:picLocks noChangeAspect="1"/>
          </p:cNvPicPr>
          <p:nvPr/>
        </p:nvPicPr>
        <p:blipFill>
          <a:blip r:embed="rId2"/>
          <a:stretch>
            <a:fillRect/>
          </a:stretch>
        </p:blipFill>
        <p:spPr>
          <a:xfrm>
            <a:off x="0" y="228600"/>
            <a:ext cx="12192000" cy="6400800"/>
          </a:xfrm>
          <a:prstGeom prst="rect">
            <a:avLst/>
          </a:prstGeom>
        </p:spPr>
      </p:pic>
      <p:sp>
        <p:nvSpPr>
          <p:cNvPr id="14" name="Rectangle 13">
            <a:extLst>
              <a:ext uri="{FF2B5EF4-FFF2-40B4-BE49-F238E27FC236}">
                <a16:creationId xmlns:a16="http://schemas.microsoft.com/office/drawing/2014/main" id="{2ECD88A4-94BB-DC19-5ECB-CC19F8997A13}"/>
              </a:ext>
            </a:extLst>
          </p:cNvPr>
          <p:cNvSpPr/>
          <p:nvPr/>
        </p:nvSpPr>
        <p:spPr>
          <a:xfrm>
            <a:off x="0" y="228600"/>
            <a:ext cx="12192000" cy="6400800"/>
          </a:xfrm>
          <a:prstGeom prst="rect">
            <a:avLst/>
          </a:pr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FEC79D-3BB4-973B-1FB1-5BB39C26125D}"/>
              </a:ext>
            </a:extLst>
          </p:cNvPr>
          <p:cNvSpPr/>
          <p:nvPr/>
        </p:nvSpPr>
        <p:spPr>
          <a:xfrm>
            <a:off x="472440" y="424288"/>
            <a:ext cx="731519" cy="513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8782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F6771E-613E-F2E4-432E-8B0FDDEB389F}"/>
              </a:ext>
            </a:extLst>
          </p:cNvPr>
          <p:cNvPicPr>
            <a:picLocks noChangeAspect="1"/>
          </p:cNvPicPr>
          <p:nvPr/>
        </p:nvPicPr>
        <p:blipFill>
          <a:blip r:embed="rId2"/>
          <a:stretch>
            <a:fillRect/>
          </a:stretch>
        </p:blipFill>
        <p:spPr>
          <a:xfrm>
            <a:off x="0" y="228600"/>
            <a:ext cx="12192000" cy="6400800"/>
          </a:xfrm>
          <a:prstGeom prst="rect">
            <a:avLst/>
          </a:prstGeom>
        </p:spPr>
      </p:pic>
      <p:sp>
        <p:nvSpPr>
          <p:cNvPr id="8" name="Freeform: Shape 7">
            <a:extLst>
              <a:ext uri="{FF2B5EF4-FFF2-40B4-BE49-F238E27FC236}">
                <a16:creationId xmlns:a16="http://schemas.microsoft.com/office/drawing/2014/main" id="{C03FAD17-9396-9F44-2BF2-FA074228989E}"/>
              </a:ext>
            </a:extLst>
          </p:cNvPr>
          <p:cNvSpPr/>
          <p:nvPr/>
        </p:nvSpPr>
        <p:spPr>
          <a:xfrm>
            <a:off x="0" y="228600"/>
            <a:ext cx="12192000" cy="6400800"/>
          </a:xfrm>
          <a:custGeom>
            <a:avLst/>
            <a:gdLst>
              <a:gd name="connsiteX0" fmla="*/ 3687278 w 12192000"/>
              <a:gd name="connsiteY0" fmla="*/ 1400326 h 6400800"/>
              <a:gd name="connsiteX1" fmla="*/ 3687278 w 12192000"/>
              <a:gd name="connsiteY1" fmla="*/ 3737008 h 6400800"/>
              <a:gd name="connsiteX2" fmla="*/ 11848699 w 12192000"/>
              <a:gd name="connsiteY2" fmla="*/ 3737008 h 6400800"/>
              <a:gd name="connsiteX3" fmla="*/ 11848699 w 12192000"/>
              <a:gd name="connsiteY3" fmla="*/ 1400326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3687278" y="1400326"/>
                </a:moveTo>
                <a:lnTo>
                  <a:pt x="3687278" y="3737008"/>
                </a:lnTo>
                <a:lnTo>
                  <a:pt x="11848699" y="3737008"/>
                </a:lnTo>
                <a:lnTo>
                  <a:pt x="11848699" y="1400326"/>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35395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739556C-025D-FC48-893C-D4F8D8FFF871}"/>
              </a:ext>
            </a:extLst>
          </p:cNvPr>
          <p:cNvPicPr>
            <a:picLocks noChangeAspect="1"/>
          </p:cNvPicPr>
          <p:nvPr/>
        </p:nvPicPr>
        <p:blipFill>
          <a:blip r:embed="rId2"/>
          <a:stretch>
            <a:fillRect/>
          </a:stretch>
        </p:blipFill>
        <p:spPr>
          <a:xfrm>
            <a:off x="0" y="228600"/>
            <a:ext cx="12192000" cy="6400800"/>
          </a:xfrm>
          <a:prstGeom prst="rect">
            <a:avLst/>
          </a:prstGeom>
        </p:spPr>
      </p:pic>
      <p:sp>
        <p:nvSpPr>
          <p:cNvPr id="8" name="Freeform: Shape 7">
            <a:extLst>
              <a:ext uri="{FF2B5EF4-FFF2-40B4-BE49-F238E27FC236}">
                <a16:creationId xmlns:a16="http://schemas.microsoft.com/office/drawing/2014/main" id="{C03FAD17-9396-9F44-2BF2-FA074228989E}"/>
              </a:ext>
            </a:extLst>
          </p:cNvPr>
          <p:cNvSpPr/>
          <p:nvPr/>
        </p:nvSpPr>
        <p:spPr>
          <a:xfrm>
            <a:off x="0" y="228600"/>
            <a:ext cx="12192000" cy="6400800"/>
          </a:xfrm>
          <a:custGeom>
            <a:avLst/>
            <a:gdLst>
              <a:gd name="connsiteX0" fmla="*/ 3687278 w 12192000"/>
              <a:gd name="connsiteY0" fmla="*/ 1400326 h 6400800"/>
              <a:gd name="connsiteX1" fmla="*/ 3687278 w 12192000"/>
              <a:gd name="connsiteY1" fmla="*/ 3737008 h 6400800"/>
              <a:gd name="connsiteX2" fmla="*/ 11848699 w 12192000"/>
              <a:gd name="connsiteY2" fmla="*/ 3737008 h 6400800"/>
              <a:gd name="connsiteX3" fmla="*/ 11848699 w 12192000"/>
              <a:gd name="connsiteY3" fmla="*/ 1400326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3687278" y="1400326"/>
                </a:moveTo>
                <a:lnTo>
                  <a:pt x="3687278" y="3737008"/>
                </a:lnTo>
                <a:lnTo>
                  <a:pt x="11848699" y="3737008"/>
                </a:lnTo>
                <a:lnTo>
                  <a:pt x="11848699" y="1400326"/>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5829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D78-FE6B-DB6E-A24F-1290C12FD1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3123-35F7-AF2D-DBC0-D4C28BB7EF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72CE90-577C-40E0-2959-2374E764E4FB}"/>
              </a:ext>
            </a:extLst>
          </p:cNvPr>
          <p:cNvPicPr>
            <a:picLocks noChangeAspect="1"/>
          </p:cNvPicPr>
          <p:nvPr/>
        </p:nvPicPr>
        <p:blipFill>
          <a:blip r:embed="rId2"/>
          <a:stretch>
            <a:fillRect/>
          </a:stretch>
        </p:blipFill>
        <p:spPr>
          <a:xfrm>
            <a:off x="0" y="228600"/>
            <a:ext cx="12192000" cy="6400800"/>
          </a:xfrm>
          <a:prstGeom prst="rect">
            <a:avLst/>
          </a:prstGeom>
        </p:spPr>
      </p:pic>
      <p:sp>
        <p:nvSpPr>
          <p:cNvPr id="4" name="Freeform: Shape 3">
            <a:extLst>
              <a:ext uri="{FF2B5EF4-FFF2-40B4-BE49-F238E27FC236}">
                <a16:creationId xmlns:a16="http://schemas.microsoft.com/office/drawing/2014/main" id="{756F5AD7-5D96-2267-CFAC-229496D22EA0}"/>
              </a:ext>
            </a:extLst>
          </p:cNvPr>
          <p:cNvSpPr/>
          <p:nvPr/>
        </p:nvSpPr>
        <p:spPr>
          <a:xfrm>
            <a:off x="0" y="295977"/>
            <a:ext cx="12192000" cy="6400800"/>
          </a:xfrm>
          <a:custGeom>
            <a:avLst/>
            <a:gdLst>
              <a:gd name="connsiteX0" fmla="*/ 3677653 w 12192000"/>
              <a:gd name="connsiteY0" fmla="*/ 1529648 h 6400800"/>
              <a:gd name="connsiteX1" fmla="*/ 3677653 w 12192000"/>
              <a:gd name="connsiteY1" fmla="*/ 4064267 h 6400800"/>
              <a:gd name="connsiteX2" fmla="*/ 11848699 w 12192000"/>
              <a:gd name="connsiteY2" fmla="*/ 4064267 h 6400800"/>
              <a:gd name="connsiteX3" fmla="*/ 11848699 w 12192000"/>
              <a:gd name="connsiteY3" fmla="*/ 1529648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3677653" y="1529648"/>
                </a:moveTo>
                <a:lnTo>
                  <a:pt x="3677653" y="4064267"/>
                </a:lnTo>
                <a:lnTo>
                  <a:pt x="11848699" y="4064267"/>
                </a:lnTo>
                <a:lnTo>
                  <a:pt x="11848699" y="1529648"/>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8543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0EA1-2173-291C-7612-172ABEB8AB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7B3640-D0E1-7F06-1E2D-0BF3BBF2A6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C90ABC-1AE4-DF08-222F-687106243F17}"/>
              </a:ext>
            </a:extLst>
          </p:cNvPr>
          <p:cNvPicPr>
            <a:picLocks noChangeAspect="1"/>
          </p:cNvPicPr>
          <p:nvPr/>
        </p:nvPicPr>
        <p:blipFill>
          <a:blip r:embed="rId2"/>
          <a:stretch>
            <a:fillRect/>
          </a:stretch>
        </p:blipFill>
        <p:spPr>
          <a:xfrm>
            <a:off x="0" y="228600"/>
            <a:ext cx="12192000" cy="6400800"/>
          </a:xfrm>
          <a:prstGeom prst="rect">
            <a:avLst/>
          </a:prstGeom>
        </p:spPr>
      </p:pic>
      <p:sp>
        <p:nvSpPr>
          <p:cNvPr id="9" name="Freeform: Shape 8">
            <a:extLst>
              <a:ext uri="{FF2B5EF4-FFF2-40B4-BE49-F238E27FC236}">
                <a16:creationId xmlns:a16="http://schemas.microsoft.com/office/drawing/2014/main" id="{3C69C584-B5C0-895E-38B0-0C803904898C}"/>
              </a:ext>
            </a:extLst>
          </p:cNvPr>
          <p:cNvSpPr/>
          <p:nvPr/>
        </p:nvSpPr>
        <p:spPr>
          <a:xfrm>
            <a:off x="0" y="228600"/>
            <a:ext cx="12192000" cy="6400800"/>
          </a:xfrm>
          <a:custGeom>
            <a:avLst/>
            <a:gdLst>
              <a:gd name="connsiteX0" fmla="*/ 4392328 w 12192000"/>
              <a:gd name="connsiteY0" fmla="*/ 570297 h 6400800"/>
              <a:gd name="connsiteX1" fmla="*/ 4392328 w 12192000"/>
              <a:gd name="connsiteY1" fmla="*/ 1597026 h 6400800"/>
              <a:gd name="connsiteX2" fmla="*/ 6939815 w 12192000"/>
              <a:gd name="connsiteY2" fmla="*/ 1597026 h 6400800"/>
              <a:gd name="connsiteX3" fmla="*/ 6939815 w 12192000"/>
              <a:gd name="connsiteY3" fmla="*/ 570297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4392328" y="570297"/>
                </a:moveTo>
                <a:lnTo>
                  <a:pt x="4392328" y="1597026"/>
                </a:lnTo>
                <a:lnTo>
                  <a:pt x="6939815" y="1597026"/>
                </a:lnTo>
                <a:lnTo>
                  <a:pt x="6939815" y="570297"/>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26177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DF5077B5-EF5D-41AB-E33A-485C0C1351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14D7CD4-15D5-2535-9AFE-9DFF4BB238AB}"/>
              </a:ext>
            </a:extLst>
          </p:cNvPr>
          <p:cNvSpPr txBox="1"/>
          <p:nvPr/>
        </p:nvSpPr>
        <p:spPr>
          <a:xfrm>
            <a:off x="1652738" y="1690305"/>
            <a:ext cx="8886524" cy="1938992"/>
          </a:xfrm>
          <a:prstGeom prst="rect">
            <a:avLst/>
          </a:prstGeom>
          <a:noFill/>
        </p:spPr>
        <p:txBody>
          <a:bodyPr wrap="square" rtlCol="0">
            <a:spAutoFit/>
          </a:bodyPr>
          <a:lstStyle/>
          <a:p>
            <a:pPr algn="ctr"/>
            <a:r>
              <a:rPr lang="en-US" sz="2400" dirty="0">
                <a:solidFill>
                  <a:schemeClr val="bg1"/>
                </a:solidFill>
                <a:latin typeface="Franklin Gothic Book" panose="020B0503020102020204" pitchFamily="34" charset="0"/>
              </a:rPr>
              <a:t>Accessible Word documents must be saved in the .docx format with a descriptive file name that identifies your document or its purpose.   </a:t>
            </a:r>
          </a:p>
          <a:p>
            <a:pPr algn="ctr"/>
            <a:endParaRPr lang="en-US" sz="2400" dirty="0">
              <a:solidFill>
                <a:schemeClr val="bg1"/>
              </a:solidFill>
              <a:latin typeface="Franklin Gothic Book" panose="020B0503020102020204" pitchFamily="34" charset="0"/>
            </a:endParaRPr>
          </a:p>
          <a:p>
            <a:pPr algn="ctr"/>
            <a:r>
              <a:rPr lang="en-US" sz="2400" dirty="0">
                <a:solidFill>
                  <a:schemeClr val="bg1"/>
                </a:solidFill>
                <a:latin typeface="Franklin Gothic Book" panose="020B0503020102020204" pitchFamily="34" charset="0"/>
              </a:rPr>
              <a:t>Descriptive file names help everyone, including people with disabilities, locate, open, and switch between documents. </a:t>
            </a:r>
          </a:p>
        </p:txBody>
      </p:sp>
    </p:spTree>
    <p:extLst>
      <p:ext uri="{BB962C8B-B14F-4D97-AF65-F5344CB8AC3E}">
        <p14:creationId xmlns:p14="http://schemas.microsoft.com/office/powerpoint/2010/main" val="300445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EF85-59DE-0142-9DEC-5C83A2C498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B65C0-190E-64A9-0BD2-4461A026F0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F0B514-DF3E-6B49-F56D-C61D3D54B0D7}"/>
              </a:ext>
            </a:extLst>
          </p:cNvPr>
          <p:cNvPicPr>
            <a:picLocks noChangeAspect="1"/>
          </p:cNvPicPr>
          <p:nvPr/>
        </p:nvPicPr>
        <p:blipFill>
          <a:blip r:embed="rId2"/>
          <a:stretch>
            <a:fillRect/>
          </a:stretch>
        </p:blipFill>
        <p:spPr>
          <a:xfrm>
            <a:off x="0" y="228600"/>
            <a:ext cx="12192000" cy="6400800"/>
          </a:xfrm>
          <a:prstGeom prst="rect">
            <a:avLst/>
          </a:prstGeom>
        </p:spPr>
      </p:pic>
      <p:sp>
        <p:nvSpPr>
          <p:cNvPr id="9" name="Freeform: Shape 8">
            <a:extLst>
              <a:ext uri="{FF2B5EF4-FFF2-40B4-BE49-F238E27FC236}">
                <a16:creationId xmlns:a16="http://schemas.microsoft.com/office/drawing/2014/main" id="{3B566D24-419E-5BC3-E38D-BB3DF24A1CF4}"/>
              </a:ext>
            </a:extLst>
          </p:cNvPr>
          <p:cNvSpPr/>
          <p:nvPr/>
        </p:nvSpPr>
        <p:spPr>
          <a:xfrm>
            <a:off x="0" y="228600"/>
            <a:ext cx="12192000" cy="6400800"/>
          </a:xfrm>
          <a:custGeom>
            <a:avLst/>
            <a:gdLst>
              <a:gd name="connsiteX0" fmla="*/ 4398745 w 12192000"/>
              <a:gd name="connsiteY0" fmla="*/ 547687 h 6400800"/>
              <a:gd name="connsiteX1" fmla="*/ 4398745 w 12192000"/>
              <a:gd name="connsiteY1" fmla="*/ 3968014 h 6400800"/>
              <a:gd name="connsiteX2" fmla="*/ 7517330 w 12192000"/>
              <a:gd name="connsiteY2" fmla="*/ 3968014 h 6400800"/>
              <a:gd name="connsiteX3" fmla="*/ 7517330 w 12192000"/>
              <a:gd name="connsiteY3" fmla="*/ 547687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4398745" y="547687"/>
                </a:moveTo>
                <a:lnTo>
                  <a:pt x="4398745" y="3968014"/>
                </a:lnTo>
                <a:lnTo>
                  <a:pt x="7517330" y="3968014"/>
                </a:lnTo>
                <a:lnTo>
                  <a:pt x="7517330" y="547687"/>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0543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EF85-59DE-0142-9DEC-5C83A2C498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B65C0-190E-64A9-0BD2-4461A026F0E8}"/>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937D03B5-1A17-4FF4-DE70-5528319CDB9C}"/>
              </a:ext>
            </a:extLst>
          </p:cNvPr>
          <p:cNvPicPr>
            <a:picLocks noChangeAspect="1"/>
          </p:cNvPicPr>
          <p:nvPr/>
        </p:nvPicPr>
        <p:blipFill>
          <a:blip r:embed="rId2"/>
          <a:stretch>
            <a:fillRect/>
          </a:stretch>
        </p:blipFill>
        <p:spPr>
          <a:xfrm>
            <a:off x="0" y="228600"/>
            <a:ext cx="12192000" cy="6400800"/>
          </a:xfrm>
          <a:prstGeom prst="rect">
            <a:avLst/>
          </a:prstGeom>
        </p:spPr>
      </p:pic>
      <p:sp>
        <p:nvSpPr>
          <p:cNvPr id="10" name="Freeform: Shape 9">
            <a:extLst>
              <a:ext uri="{FF2B5EF4-FFF2-40B4-BE49-F238E27FC236}">
                <a16:creationId xmlns:a16="http://schemas.microsoft.com/office/drawing/2014/main" id="{1AA8741C-CE38-B799-03FC-F9DEDE1256FB}"/>
              </a:ext>
            </a:extLst>
          </p:cNvPr>
          <p:cNvSpPr/>
          <p:nvPr/>
        </p:nvSpPr>
        <p:spPr>
          <a:xfrm>
            <a:off x="0" y="228600"/>
            <a:ext cx="12192000" cy="6400800"/>
          </a:xfrm>
          <a:custGeom>
            <a:avLst/>
            <a:gdLst>
              <a:gd name="connsiteX0" fmla="*/ 6218722 w 12192000"/>
              <a:gd name="connsiteY0" fmla="*/ 799306 h 6400800"/>
              <a:gd name="connsiteX1" fmla="*/ 6218722 w 12192000"/>
              <a:gd name="connsiteY1" fmla="*/ 2716731 h 6400800"/>
              <a:gd name="connsiteX2" fmla="*/ 9076623 w 12192000"/>
              <a:gd name="connsiteY2" fmla="*/ 2716731 h 6400800"/>
              <a:gd name="connsiteX3" fmla="*/ 9076623 w 12192000"/>
              <a:gd name="connsiteY3" fmla="*/ 799306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6218722" y="799306"/>
                </a:moveTo>
                <a:lnTo>
                  <a:pt x="6218722" y="2716731"/>
                </a:lnTo>
                <a:lnTo>
                  <a:pt x="9076623" y="2716731"/>
                </a:lnTo>
                <a:lnTo>
                  <a:pt x="9076623" y="799306"/>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85095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EF85-59DE-0142-9DEC-5C83A2C498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B65C0-190E-64A9-0BD2-4461A026F0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04E0DF6-2689-F77A-79E1-7FBB06124D06}"/>
              </a:ext>
            </a:extLst>
          </p:cNvPr>
          <p:cNvPicPr>
            <a:picLocks noChangeAspect="1"/>
          </p:cNvPicPr>
          <p:nvPr/>
        </p:nvPicPr>
        <p:blipFill>
          <a:blip r:embed="rId2"/>
          <a:stretch>
            <a:fillRect/>
          </a:stretch>
        </p:blipFill>
        <p:spPr>
          <a:xfrm>
            <a:off x="0" y="228600"/>
            <a:ext cx="12192000" cy="6400800"/>
          </a:xfrm>
          <a:prstGeom prst="rect">
            <a:avLst/>
          </a:prstGeom>
        </p:spPr>
      </p:pic>
      <p:sp>
        <p:nvSpPr>
          <p:cNvPr id="7" name="Freeform: Shape 6">
            <a:extLst>
              <a:ext uri="{FF2B5EF4-FFF2-40B4-BE49-F238E27FC236}">
                <a16:creationId xmlns:a16="http://schemas.microsoft.com/office/drawing/2014/main" id="{1A55B555-006D-5DAB-2C82-D3AA7F4F99EA}"/>
              </a:ext>
            </a:extLst>
          </p:cNvPr>
          <p:cNvSpPr/>
          <p:nvPr/>
        </p:nvSpPr>
        <p:spPr>
          <a:xfrm>
            <a:off x="0" y="211756"/>
            <a:ext cx="12192000" cy="6400800"/>
          </a:xfrm>
          <a:custGeom>
            <a:avLst/>
            <a:gdLst>
              <a:gd name="connsiteX0" fmla="*/ 4398745 w 12192000"/>
              <a:gd name="connsiteY0" fmla="*/ 547687 h 6400800"/>
              <a:gd name="connsiteX1" fmla="*/ 4398745 w 12192000"/>
              <a:gd name="connsiteY1" fmla="*/ 3968014 h 6400800"/>
              <a:gd name="connsiteX2" fmla="*/ 7517330 w 12192000"/>
              <a:gd name="connsiteY2" fmla="*/ 3968014 h 6400800"/>
              <a:gd name="connsiteX3" fmla="*/ 7517330 w 12192000"/>
              <a:gd name="connsiteY3" fmla="*/ 547687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4398745" y="547687"/>
                </a:moveTo>
                <a:lnTo>
                  <a:pt x="4398745" y="3968014"/>
                </a:lnTo>
                <a:lnTo>
                  <a:pt x="7517330" y="3968014"/>
                </a:lnTo>
                <a:lnTo>
                  <a:pt x="7517330" y="547687"/>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47895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EF85-59DE-0142-9DEC-5C83A2C498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B65C0-190E-64A9-0BD2-4461A026F0E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894E2E3-FADE-1AF0-016C-7E20E05EC45E}"/>
              </a:ext>
            </a:extLst>
          </p:cNvPr>
          <p:cNvPicPr>
            <a:picLocks noChangeAspect="1"/>
          </p:cNvPicPr>
          <p:nvPr/>
        </p:nvPicPr>
        <p:blipFill>
          <a:blip r:embed="rId2"/>
          <a:stretch>
            <a:fillRect/>
          </a:stretch>
        </p:blipFill>
        <p:spPr>
          <a:xfrm>
            <a:off x="0" y="228600"/>
            <a:ext cx="12192000" cy="6400800"/>
          </a:xfrm>
          <a:prstGeom prst="rect">
            <a:avLst/>
          </a:prstGeom>
        </p:spPr>
      </p:pic>
      <p:sp>
        <p:nvSpPr>
          <p:cNvPr id="10" name="Rectangle 9">
            <a:extLst>
              <a:ext uri="{FF2B5EF4-FFF2-40B4-BE49-F238E27FC236}">
                <a16:creationId xmlns:a16="http://schemas.microsoft.com/office/drawing/2014/main" id="{91C91B0A-06F3-DC62-BC0D-9FBAD8BBBA2D}"/>
              </a:ext>
            </a:extLst>
          </p:cNvPr>
          <p:cNvSpPr/>
          <p:nvPr/>
        </p:nvSpPr>
        <p:spPr>
          <a:xfrm>
            <a:off x="0" y="228600"/>
            <a:ext cx="12192000" cy="6400800"/>
          </a:xfrm>
          <a:prstGeom prst="rect">
            <a:avLst/>
          </a:pr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4F3538-7303-672A-6445-61325B4BEB0A}"/>
              </a:ext>
            </a:extLst>
          </p:cNvPr>
          <p:cNvSpPr/>
          <p:nvPr/>
        </p:nvSpPr>
        <p:spPr>
          <a:xfrm>
            <a:off x="53341" y="2512970"/>
            <a:ext cx="6693968" cy="17510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675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EF85-59DE-0142-9DEC-5C83A2C498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5B65C0-190E-64A9-0BD2-4461A026F0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97E29BE-EE8F-01BB-93C7-328FB8093C03}"/>
              </a:ext>
            </a:extLst>
          </p:cNvPr>
          <p:cNvPicPr>
            <a:picLocks noChangeAspect="1"/>
          </p:cNvPicPr>
          <p:nvPr/>
        </p:nvPicPr>
        <p:blipFill>
          <a:blip r:embed="rId2"/>
          <a:stretch>
            <a:fillRect/>
          </a:stretch>
        </p:blipFill>
        <p:spPr>
          <a:xfrm>
            <a:off x="0" y="228600"/>
            <a:ext cx="12192000" cy="6400800"/>
          </a:xfrm>
          <a:prstGeom prst="rect">
            <a:avLst/>
          </a:prstGeom>
        </p:spPr>
      </p:pic>
      <p:sp>
        <p:nvSpPr>
          <p:cNvPr id="7" name="Freeform: Shape 6">
            <a:extLst>
              <a:ext uri="{FF2B5EF4-FFF2-40B4-BE49-F238E27FC236}">
                <a16:creationId xmlns:a16="http://schemas.microsoft.com/office/drawing/2014/main" id="{0A06B5B8-6D1D-2992-FFCA-7262B006AA21}"/>
              </a:ext>
            </a:extLst>
          </p:cNvPr>
          <p:cNvSpPr/>
          <p:nvPr/>
        </p:nvSpPr>
        <p:spPr>
          <a:xfrm>
            <a:off x="0" y="228600"/>
            <a:ext cx="12192000" cy="6400800"/>
          </a:xfrm>
          <a:custGeom>
            <a:avLst/>
            <a:gdLst>
              <a:gd name="connsiteX0" fmla="*/ 3936733 w 12192000"/>
              <a:gd name="connsiteY0" fmla="*/ 1042711 h 6400800"/>
              <a:gd name="connsiteX1" fmla="*/ 3936733 w 12192000"/>
              <a:gd name="connsiteY1" fmla="*/ 1378819 h 6400800"/>
              <a:gd name="connsiteX2" fmla="*/ 5342021 w 12192000"/>
              <a:gd name="connsiteY2" fmla="*/ 1378819 h 6400800"/>
              <a:gd name="connsiteX3" fmla="*/ 5342021 w 12192000"/>
              <a:gd name="connsiteY3" fmla="*/ 1042711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3936733" y="1042711"/>
                </a:moveTo>
                <a:lnTo>
                  <a:pt x="3936733" y="1378819"/>
                </a:lnTo>
                <a:lnTo>
                  <a:pt x="5342021" y="1378819"/>
                </a:lnTo>
                <a:lnTo>
                  <a:pt x="5342021" y="1042711"/>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55284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36CAF-BB53-3131-E274-47CEFFBE96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96FEB8-23DE-2036-0F86-28DA4DA827B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FC1FD1-B028-4DB2-D890-A345850874D5}"/>
              </a:ext>
            </a:extLst>
          </p:cNvPr>
          <p:cNvPicPr>
            <a:picLocks noChangeAspect="1"/>
          </p:cNvPicPr>
          <p:nvPr/>
        </p:nvPicPr>
        <p:blipFill>
          <a:blip r:embed="rId2"/>
          <a:stretch>
            <a:fillRect/>
          </a:stretch>
        </p:blipFill>
        <p:spPr>
          <a:xfrm>
            <a:off x="0" y="228600"/>
            <a:ext cx="12192000" cy="6400800"/>
          </a:xfrm>
          <a:prstGeom prst="rect">
            <a:avLst/>
          </a:prstGeom>
        </p:spPr>
      </p:pic>
      <p:sp>
        <p:nvSpPr>
          <p:cNvPr id="8" name="Freeform: Shape 7">
            <a:extLst>
              <a:ext uri="{FF2B5EF4-FFF2-40B4-BE49-F238E27FC236}">
                <a16:creationId xmlns:a16="http://schemas.microsoft.com/office/drawing/2014/main" id="{A01B4EC3-E739-7DE2-162F-21403E167E11}"/>
              </a:ext>
            </a:extLst>
          </p:cNvPr>
          <p:cNvSpPr/>
          <p:nvPr/>
        </p:nvSpPr>
        <p:spPr>
          <a:xfrm>
            <a:off x="0" y="228600"/>
            <a:ext cx="12192000" cy="6400800"/>
          </a:xfrm>
          <a:custGeom>
            <a:avLst/>
            <a:gdLst>
              <a:gd name="connsiteX0" fmla="*/ 3984860 w 12192000"/>
              <a:gd name="connsiteY0" fmla="*/ 1027455 h 6400800"/>
              <a:gd name="connsiteX1" fmla="*/ 3984860 w 12192000"/>
              <a:gd name="connsiteY1" fmla="*/ 1369194 h 6400800"/>
              <a:gd name="connsiteX2" fmla="*/ 5293896 w 12192000"/>
              <a:gd name="connsiteY2" fmla="*/ 1369194 h 6400800"/>
              <a:gd name="connsiteX3" fmla="*/ 5293896 w 12192000"/>
              <a:gd name="connsiteY3" fmla="*/ 1027455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3984860" y="1027455"/>
                </a:moveTo>
                <a:lnTo>
                  <a:pt x="3984860" y="1369194"/>
                </a:lnTo>
                <a:lnTo>
                  <a:pt x="5293896" y="1369194"/>
                </a:lnTo>
                <a:lnTo>
                  <a:pt x="5293896" y="1027455"/>
                </a:lnTo>
                <a:close/>
                <a:moveTo>
                  <a:pt x="0" y="0"/>
                </a:moveTo>
                <a:lnTo>
                  <a:pt x="12192000" y="0"/>
                </a:lnTo>
                <a:lnTo>
                  <a:pt x="12192000" y="6400800"/>
                </a:lnTo>
                <a:lnTo>
                  <a:pt x="0" y="6400800"/>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7292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BDB6-1403-A702-4388-AC8AFB3969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722CB3-4A7B-CAFC-52AB-DE33CE3AAC5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449C6C5-799D-5D68-3BA8-A5F4F311E948}"/>
              </a:ext>
            </a:extLst>
          </p:cNvPr>
          <p:cNvPicPr>
            <a:picLocks noChangeAspect="1"/>
          </p:cNvPicPr>
          <p:nvPr/>
        </p:nvPicPr>
        <p:blipFill>
          <a:blip r:embed="rId2"/>
          <a:stretch>
            <a:fillRect/>
          </a:stretch>
        </p:blipFill>
        <p:spPr>
          <a:xfrm>
            <a:off x="0" y="228600"/>
            <a:ext cx="12192000" cy="6400800"/>
          </a:xfrm>
          <a:prstGeom prst="rect">
            <a:avLst/>
          </a:prstGeom>
        </p:spPr>
      </p:pic>
      <p:sp>
        <p:nvSpPr>
          <p:cNvPr id="6" name="Freeform: Shape 5">
            <a:extLst>
              <a:ext uri="{FF2B5EF4-FFF2-40B4-BE49-F238E27FC236}">
                <a16:creationId xmlns:a16="http://schemas.microsoft.com/office/drawing/2014/main" id="{7EA3C88C-31CE-E0FE-CC54-D67C62B69782}"/>
              </a:ext>
            </a:extLst>
          </p:cNvPr>
          <p:cNvSpPr/>
          <p:nvPr/>
        </p:nvSpPr>
        <p:spPr>
          <a:xfrm>
            <a:off x="0" y="228600"/>
            <a:ext cx="12192000" cy="6400800"/>
          </a:xfrm>
          <a:custGeom>
            <a:avLst/>
            <a:gdLst>
              <a:gd name="connsiteX0" fmla="*/ 0 w 12192000"/>
              <a:gd name="connsiteY0" fmla="*/ 0 h 6400800"/>
              <a:gd name="connsiteX1" fmla="*/ 12192000 w 12192000"/>
              <a:gd name="connsiteY1" fmla="*/ 0 h 6400800"/>
              <a:gd name="connsiteX2" fmla="*/ 12192000 w 12192000"/>
              <a:gd name="connsiteY2" fmla="*/ 6400800 h 6400800"/>
              <a:gd name="connsiteX3" fmla="*/ 0 w 12192000"/>
              <a:gd name="connsiteY3" fmla="*/ 6400800 h 6400800"/>
              <a:gd name="connsiteX4" fmla="*/ 0 w 12192000"/>
              <a:gd name="connsiteY4" fmla="*/ 6027821 h 6400800"/>
              <a:gd name="connsiteX5" fmla="*/ 3407343 w 12192000"/>
              <a:gd name="connsiteY5" fmla="*/ 6027821 h 6400800"/>
              <a:gd name="connsiteX6" fmla="*/ 3407343 w 12192000"/>
              <a:gd name="connsiteY6" fmla="*/ 1462088 h 6400800"/>
              <a:gd name="connsiteX7" fmla="*/ 0 w 12192000"/>
              <a:gd name="connsiteY7" fmla="*/ 1462088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12192000" y="0"/>
                </a:lnTo>
                <a:lnTo>
                  <a:pt x="12192000" y="6400800"/>
                </a:lnTo>
                <a:lnTo>
                  <a:pt x="0" y="6400800"/>
                </a:lnTo>
                <a:lnTo>
                  <a:pt x="0" y="6027821"/>
                </a:lnTo>
                <a:lnTo>
                  <a:pt x="3407343" y="6027821"/>
                </a:lnTo>
                <a:lnTo>
                  <a:pt x="3407343" y="1462088"/>
                </a:lnTo>
                <a:lnTo>
                  <a:pt x="0" y="1462088"/>
                </a:lnTo>
                <a:close/>
              </a:path>
            </a:pathLst>
          </a:custGeom>
          <a:solidFill>
            <a:srgbClr val="404040">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 name="Straight Arrow Connector 6">
            <a:extLst>
              <a:ext uri="{FF2B5EF4-FFF2-40B4-BE49-F238E27FC236}">
                <a16:creationId xmlns:a16="http://schemas.microsoft.com/office/drawing/2014/main" id="{C990AE9F-F715-28A1-72B5-7FBA344C83D0}"/>
              </a:ext>
            </a:extLst>
          </p:cNvPr>
          <p:cNvCxnSpPr/>
          <p:nvPr/>
        </p:nvCxnSpPr>
        <p:spPr>
          <a:xfrm flipV="1">
            <a:off x="1270535" y="3214838"/>
            <a:ext cx="0" cy="1328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994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5077B5-EF5D-41AB-E33A-485C0C1351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14D7CD4-15D5-2535-9AFE-9DFF4BB238AB}"/>
              </a:ext>
            </a:extLst>
          </p:cNvPr>
          <p:cNvSpPr txBox="1"/>
          <p:nvPr/>
        </p:nvSpPr>
        <p:spPr>
          <a:xfrm>
            <a:off x="1652738" y="1690305"/>
            <a:ext cx="8886524" cy="1569660"/>
          </a:xfrm>
          <a:prstGeom prst="rect">
            <a:avLst/>
          </a:prstGeom>
          <a:noFill/>
        </p:spPr>
        <p:txBody>
          <a:bodyPr wrap="square" rtlCol="0">
            <a:spAutoFit/>
          </a:bodyPr>
          <a:lstStyle/>
          <a:p>
            <a:pPr algn="ctr"/>
            <a:r>
              <a:rPr lang="en-US" sz="2400" dirty="0">
                <a:solidFill>
                  <a:schemeClr val="bg1"/>
                </a:solidFill>
                <a:latin typeface="Franklin Gothic Book" panose="020B0503020102020204" pitchFamily="34" charset="0"/>
              </a:rPr>
              <a:t>Thank you for watching Module 2. Please watch the entire video series to learn all the steps for authoring and testing accessible documents. For more information about creating accessible documents and other accessibility topics, visit Section508.gov. </a:t>
            </a:r>
          </a:p>
        </p:txBody>
      </p:sp>
    </p:spTree>
    <p:extLst>
      <p:ext uri="{BB962C8B-B14F-4D97-AF65-F5344CB8AC3E}">
        <p14:creationId xmlns:p14="http://schemas.microsoft.com/office/powerpoint/2010/main" val="4199638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D3E14-132E-5FA6-6377-D834AF71DBBD}"/>
              </a:ext>
            </a:extLst>
          </p:cNvPr>
          <p:cNvSpPr/>
          <p:nvPr/>
        </p:nvSpPr>
        <p:spPr>
          <a:xfrm>
            <a:off x="0" y="295977"/>
            <a:ext cx="12192000" cy="6400800"/>
          </a:xfrm>
          <a:prstGeom prst="rect">
            <a:avLst/>
          </a:prstGeom>
          <a:solidFill>
            <a:srgbClr val="404040">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112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F86A6B-FBC9-20CE-CDBF-AFA66343A4D7}"/>
              </a:ext>
            </a:extLst>
          </p:cNvPr>
          <p:cNvPicPr>
            <a:picLocks noChangeAspect="1"/>
          </p:cNvPicPr>
          <p:nvPr/>
        </p:nvPicPr>
        <p:blipFill>
          <a:blip r:embed="rId2"/>
          <a:stretch>
            <a:fillRect/>
          </a:stretch>
        </p:blipFill>
        <p:spPr>
          <a:xfrm>
            <a:off x="0" y="228600"/>
            <a:ext cx="12192000" cy="6400800"/>
          </a:xfrm>
          <a:prstGeom prst="rect">
            <a:avLst/>
          </a:prstGeom>
        </p:spPr>
      </p:pic>
      <p:sp>
        <p:nvSpPr>
          <p:cNvPr id="9" name="Freeform: Shape 8">
            <a:extLst>
              <a:ext uri="{FF2B5EF4-FFF2-40B4-BE49-F238E27FC236}">
                <a16:creationId xmlns:a16="http://schemas.microsoft.com/office/drawing/2014/main" id="{9DA51818-CC5C-AE8B-3938-0B597C482036}"/>
              </a:ext>
            </a:extLst>
          </p:cNvPr>
          <p:cNvSpPr/>
          <p:nvPr/>
        </p:nvSpPr>
        <p:spPr>
          <a:xfrm>
            <a:off x="0" y="228600"/>
            <a:ext cx="12192000" cy="6400800"/>
          </a:xfrm>
          <a:custGeom>
            <a:avLst/>
            <a:gdLst>
              <a:gd name="connsiteX0" fmla="*/ 3320716 w 12192000"/>
              <a:gd name="connsiteY0" fmla="*/ 2158465 h 6400800"/>
              <a:gd name="connsiteX1" fmla="*/ 3320716 w 12192000"/>
              <a:gd name="connsiteY1" fmla="*/ 2591602 h 6400800"/>
              <a:gd name="connsiteX2" fmla="*/ 5005138 w 12192000"/>
              <a:gd name="connsiteY2" fmla="*/ 2591602 h 6400800"/>
              <a:gd name="connsiteX3" fmla="*/ 5005138 w 12192000"/>
              <a:gd name="connsiteY3" fmla="*/ 2158465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3320716" y="2158465"/>
                </a:moveTo>
                <a:lnTo>
                  <a:pt x="3320716" y="2591602"/>
                </a:lnTo>
                <a:lnTo>
                  <a:pt x="5005138" y="2591602"/>
                </a:lnTo>
                <a:lnTo>
                  <a:pt x="5005138" y="2158465"/>
                </a:lnTo>
                <a:close/>
                <a:moveTo>
                  <a:pt x="0" y="0"/>
                </a:moveTo>
                <a:lnTo>
                  <a:pt x="12192000" y="0"/>
                </a:lnTo>
                <a:lnTo>
                  <a:pt x="12192000" y="6400800"/>
                </a:lnTo>
                <a:lnTo>
                  <a:pt x="0" y="6400800"/>
                </a:lnTo>
                <a:close/>
              </a:path>
            </a:pathLst>
          </a:custGeom>
          <a:solidFill>
            <a:srgbClr val="404040">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10498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2CA27B-62F9-1563-339C-56E79801EED1}"/>
              </a:ext>
            </a:extLst>
          </p:cNvPr>
          <p:cNvPicPr>
            <a:picLocks noChangeAspect="1"/>
          </p:cNvPicPr>
          <p:nvPr/>
        </p:nvPicPr>
        <p:blipFill>
          <a:blip r:embed="rId2"/>
          <a:stretch>
            <a:fillRect/>
          </a:stretch>
        </p:blipFill>
        <p:spPr>
          <a:xfrm>
            <a:off x="0" y="228600"/>
            <a:ext cx="12192000" cy="6400800"/>
          </a:xfrm>
          <a:prstGeom prst="rect">
            <a:avLst/>
          </a:prstGeom>
        </p:spPr>
      </p:pic>
      <p:sp>
        <p:nvSpPr>
          <p:cNvPr id="9" name="Freeform: Shape 8">
            <a:extLst>
              <a:ext uri="{FF2B5EF4-FFF2-40B4-BE49-F238E27FC236}">
                <a16:creationId xmlns:a16="http://schemas.microsoft.com/office/drawing/2014/main" id="{A13A3E6C-4F3F-D4E8-A13E-24E5BB436A01}"/>
              </a:ext>
            </a:extLst>
          </p:cNvPr>
          <p:cNvSpPr/>
          <p:nvPr/>
        </p:nvSpPr>
        <p:spPr>
          <a:xfrm>
            <a:off x="0" y="228600"/>
            <a:ext cx="12192000" cy="6400800"/>
          </a:xfrm>
          <a:custGeom>
            <a:avLst/>
            <a:gdLst>
              <a:gd name="connsiteX0" fmla="*/ 3570973 w 12192000"/>
              <a:gd name="connsiteY0" fmla="*/ 2466474 h 6400800"/>
              <a:gd name="connsiteX1" fmla="*/ 3570973 w 12192000"/>
              <a:gd name="connsiteY1" fmla="*/ 2812983 h 6400800"/>
              <a:gd name="connsiteX2" fmla="*/ 5265019 w 12192000"/>
              <a:gd name="connsiteY2" fmla="*/ 2812983 h 6400800"/>
              <a:gd name="connsiteX3" fmla="*/ 5265019 w 12192000"/>
              <a:gd name="connsiteY3" fmla="*/ 2466474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3570973" y="2466474"/>
                </a:moveTo>
                <a:lnTo>
                  <a:pt x="3570973" y="2812983"/>
                </a:lnTo>
                <a:lnTo>
                  <a:pt x="5265019" y="2812983"/>
                </a:lnTo>
                <a:lnTo>
                  <a:pt x="5265019" y="2466474"/>
                </a:lnTo>
                <a:close/>
                <a:moveTo>
                  <a:pt x="0" y="0"/>
                </a:moveTo>
                <a:lnTo>
                  <a:pt x="12192000" y="0"/>
                </a:lnTo>
                <a:lnTo>
                  <a:pt x="12192000" y="6400800"/>
                </a:lnTo>
                <a:lnTo>
                  <a:pt x="0" y="6400800"/>
                </a:lnTo>
                <a:close/>
              </a:path>
            </a:pathLst>
          </a:custGeom>
          <a:solidFill>
            <a:srgbClr val="40404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585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F6BC0-E95E-ACC9-C45A-88CD74F58278}"/>
              </a:ext>
            </a:extLst>
          </p:cNvPr>
          <p:cNvPicPr>
            <a:picLocks noChangeAspect="1"/>
          </p:cNvPicPr>
          <p:nvPr/>
        </p:nvPicPr>
        <p:blipFill>
          <a:blip r:embed="rId2"/>
          <a:stretch>
            <a:fillRect/>
          </a:stretch>
        </p:blipFill>
        <p:spPr>
          <a:xfrm>
            <a:off x="0" y="228600"/>
            <a:ext cx="12192000" cy="6400800"/>
          </a:xfrm>
          <a:prstGeom prst="rect">
            <a:avLst/>
          </a:prstGeom>
        </p:spPr>
      </p:pic>
      <p:sp>
        <p:nvSpPr>
          <p:cNvPr id="4" name="Rectangle 3">
            <a:extLst>
              <a:ext uri="{FF2B5EF4-FFF2-40B4-BE49-F238E27FC236}">
                <a16:creationId xmlns:a16="http://schemas.microsoft.com/office/drawing/2014/main" id="{5A0E521F-86B4-8C30-7E13-37C04E684321}"/>
              </a:ext>
            </a:extLst>
          </p:cNvPr>
          <p:cNvSpPr/>
          <p:nvPr/>
        </p:nvSpPr>
        <p:spPr>
          <a:xfrm>
            <a:off x="0" y="228600"/>
            <a:ext cx="12192000" cy="6400800"/>
          </a:xfrm>
          <a:prstGeom prst="rect">
            <a:avLst/>
          </a:prstGeom>
          <a:solidFill>
            <a:srgbClr val="40404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893391-8D41-5BCD-93BA-7376D0ABE1C7}"/>
              </a:ext>
            </a:extLst>
          </p:cNvPr>
          <p:cNvSpPr/>
          <p:nvPr/>
        </p:nvSpPr>
        <p:spPr>
          <a:xfrm>
            <a:off x="3253339" y="2531445"/>
            <a:ext cx="1617044" cy="3657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38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CEF5-09C2-7F27-2B51-825A7E6759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EED924-D125-B380-0362-96048104C2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0D9EA2-943B-1194-BDF5-A5D680DC64C7}"/>
              </a:ext>
            </a:extLst>
          </p:cNvPr>
          <p:cNvPicPr>
            <a:picLocks noChangeAspect="1"/>
          </p:cNvPicPr>
          <p:nvPr/>
        </p:nvPicPr>
        <p:blipFill>
          <a:blip r:embed="rId2"/>
          <a:stretch>
            <a:fillRect/>
          </a:stretch>
        </p:blipFill>
        <p:spPr>
          <a:xfrm>
            <a:off x="0" y="228600"/>
            <a:ext cx="12192000" cy="6400800"/>
          </a:xfrm>
          <a:prstGeom prst="rect">
            <a:avLst/>
          </a:prstGeom>
        </p:spPr>
      </p:pic>
      <p:sp>
        <p:nvSpPr>
          <p:cNvPr id="6" name="Rectangle 5">
            <a:extLst>
              <a:ext uri="{FF2B5EF4-FFF2-40B4-BE49-F238E27FC236}">
                <a16:creationId xmlns:a16="http://schemas.microsoft.com/office/drawing/2014/main" id="{FD162BEF-EC88-7E15-3E71-D680BF721F87}"/>
              </a:ext>
            </a:extLst>
          </p:cNvPr>
          <p:cNvSpPr/>
          <p:nvPr/>
        </p:nvSpPr>
        <p:spPr>
          <a:xfrm>
            <a:off x="0" y="228600"/>
            <a:ext cx="12192000" cy="6400800"/>
          </a:xfrm>
          <a:prstGeom prst="rect">
            <a:avLst/>
          </a:prstGeom>
          <a:solidFill>
            <a:srgbClr val="40404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B9BDD0-BF95-E8F0-91AE-01334F5E11BF}"/>
              </a:ext>
            </a:extLst>
          </p:cNvPr>
          <p:cNvSpPr/>
          <p:nvPr/>
        </p:nvSpPr>
        <p:spPr>
          <a:xfrm>
            <a:off x="3311090" y="1963554"/>
            <a:ext cx="2666198" cy="9047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712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CEF5-09C2-7F27-2B51-825A7E6759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EED924-D125-B380-0362-96048104C29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6CC84EC9-4328-29E6-E084-810D7653DA48}"/>
              </a:ext>
            </a:extLst>
          </p:cNvPr>
          <p:cNvPicPr>
            <a:picLocks noChangeAspect="1"/>
          </p:cNvPicPr>
          <p:nvPr/>
        </p:nvPicPr>
        <p:blipFill>
          <a:blip r:embed="rId2"/>
          <a:stretch>
            <a:fillRect/>
          </a:stretch>
        </p:blipFill>
        <p:spPr>
          <a:xfrm>
            <a:off x="0" y="228600"/>
            <a:ext cx="12192000" cy="6400800"/>
          </a:xfrm>
          <a:prstGeom prst="rect">
            <a:avLst/>
          </a:prstGeom>
        </p:spPr>
      </p:pic>
      <p:sp>
        <p:nvSpPr>
          <p:cNvPr id="11" name="Freeform: Shape 10">
            <a:extLst>
              <a:ext uri="{FF2B5EF4-FFF2-40B4-BE49-F238E27FC236}">
                <a16:creationId xmlns:a16="http://schemas.microsoft.com/office/drawing/2014/main" id="{689E42FC-6F34-74CA-09CC-0E4DE23FFE63}"/>
              </a:ext>
            </a:extLst>
          </p:cNvPr>
          <p:cNvSpPr/>
          <p:nvPr/>
        </p:nvSpPr>
        <p:spPr>
          <a:xfrm>
            <a:off x="0" y="228600"/>
            <a:ext cx="12192000" cy="6400800"/>
          </a:xfrm>
          <a:custGeom>
            <a:avLst/>
            <a:gdLst>
              <a:gd name="connsiteX0" fmla="*/ 1501541 w 12192000"/>
              <a:gd name="connsiteY0" fmla="*/ 1235919 h 6400800"/>
              <a:gd name="connsiteX1" fmla="*/ 1501541 w 12192000"/>
              <a:gd name="connsiteY1" fmla="*/ 2812982 h 6400800"/>
              <a:gd name="connsiteX2" fmla="*/ 3638349 w 12192000"/>
              <a:gd name="connsiteY2" fmla="*/ 2812982 h 6400800"/>
              <a:gd name="connsiteX3" fmla="*/ 3638349 w 12192000"/>
              <a:gd name="connsiteY3" fmla="*/ 1235919 h 6400800"/>
              <a:gd name="connsiteX4" fmla="*/ 0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1501541" y="1235919"/>
                </a:moveTo>
                <a:lnTo>
                  <a:pt x="1501541" y="2812982"/>
                </a:lnTo>
                <a:lnTo>
                  <a:pt x="3638349" y="2812982"/>
                </a:lnTo>
                <a:lnTo>
                  <a:pt x="3638349" y="1235919"/>
                </a:lnTo>
                <a:close/>
                <a:moveTo>
                  <a:pt x="0" y="0"/>
                </a:moveTo>
                <a:lnTo>
                  <a:pt x="12192000" y="0"/>
                </a:lnTo>
                <a:lnTo>
                  <a:pt x="12192000" y="6400800"/>
                </a:lnTo>
                <a:lnTo>
                  <a:pt x="0" y="6400800"/>
                </a:lnTo>
                <a:close/>
              </a:path>
            </a:pathLst>
          </a:custGeom>
          <a:solidFill>
            <a:srgbClr val="40404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38266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2937</TotalTime>
  <Words>277</Words>
  <Application>Microsoft Office PowerPoint</Application>
  <PresentationFormat>Widescreen</PresentationFormat>
  <Paragraphs>14</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Franklin Gothic Book</vt:lpstr>
      <vt:lpstr>Franklin Gothic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JEFFREY D (CTR)</dc:creator>
  <cp:lastModifiedBy>JOHNSON, JEFFREY D (CTR)</cp:lastModifiedBy>
  <cp:revision>5</cp:revision>
  <dcterms:created xsi:type="dcterms:W3CDTF">2025-02-07T14:44:08Z</dcterms:created>
  <dcterms:modified xsi:type="dcterms:W3CDTF">2025-02-13T18:49:30Z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2eef23d-2e95-4428-9a3c-2526d95b164a_Enabled">
    <vt:lpwstr>true</vt:lpwstr>
  </property>
  <property fmtid="{D5CDD505-2E9C-101B-9397-08002B2CF9AE}" pid="3" name="MSIP_Label_a2eef23d-2e95-4428-9a3c-2526d95b164a_SetDate">
    <vt:lpwstr>2025-02-10T20:31:00Z</vt:lpwstr>
  </property>
  <property fmtid="{D5CDD505-2E9C-101B-9397-08002B2CF9AE}" pid="4" name="MSIP_Label_a2eef23d-2e95-4428-9a3c-2526d95b164a_Method">
    <vt:lpwstr>Standard</vt:lpwstr>
  </property>
  <property fmtid="{D5CDD505-2E9C-101B-9397-08002B2CF9AE}" pid="5" name="MSIP_Label_a2eef23d-2e95-4428-9a3c-2526d95b164a_Name">
    <vt:lpwstr>For Official Use Only (FOUO)</vt:lpwstr>
  </property>
  <property fmtid="{D5CDD505-2E9C-101B-9397-08002B2CF9AE}" pid="6" name="MSIP_Label_a2eef23d-2e95-4428-9a3c-2526d95b164a_SiteId">
    <vt:lpwstr>3ccde76c-946d-4a12-bb7a-fc9d0842354a</vt:lpwstr>
  </property>
  <property fmtid="{D5CDD505-2E9C-101B-9397-08002B2CF9AE}" pid="7" name="MSIP_Label_a2eef23d-2e95-4428-9a3c-2526d95b164a_ActionId">
    <vt:lpwstr>59247574-a61b-4506-8303-351290c55eef</vt:lpwstr>
  </property>
  <property fmtid="{D5CDD505-2E9C-101B-9397-08002B2CF9AE}" pid="8" name="MSIP_Label_a2eef23d-2e95-4428-9a3c-2526d95b164a_ContentBits">
    <vt:lpwstr>0</vt:lpwstr>
  </property>
</Properties>
</file>